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7"/>
  </p:notesMasterIdLst>
  <p:sldIdLst>
    <p:sldId id="256" r:id="rId2"/>
    <p:sldId id="281" r:id="rId3"/>
    <p:sldId id="314" r:id="rId4"/>
    <p:sldId id="257" r:id="rId5"/>
    <p:sldId id="259" r:id="rId6"/>
    <p:sldId id="261" r:id="rId7"/>
    <p:sldId id="260" r:id="rId8"/>
    <p:sldId id="266" r:id="rId9"/>
    <p:sldId id="318" r:id="rId10"/>
    <p:sldId id="317" r:id="rId11"/>
    <p:sldId id="316" r:id="rId12"/>
    <p:sldId id="323" r:id="rId13"/>
    <p:sldId id="315" r:id="rId14"/>
    <p:sldId id="322" r:id="rId15"/>
    <p:sldId id="321" r:id="rId16"/>
    <p:sldId id="320" r:id="rId17"/>
    <p:sldId id="319" r:id="rId18"/>
    <p:sldId id="325" r:id="rId19"/>
    <p:sldId id="324" r:id="rId20"/>
    <p:sldId id="326" r:id="rId21"/>
    <p:sldId id="327" r:id="rId22"/>
    <p:sldId id="328" r:id="rId23"/>
    <p:sldId id="330" r:id="rId24"/>
    <p:sldId id="329" r:id="rId25"/>
    <p:sldId id="333" r:id="rId26"/>
    <p:sldId id="332" r:id="rId27"/>
    <p:sldId id="334" r:id="rId28"/>
    <p:sldId id="335" r:id="rId29"/>
    <p:sldId id="264" r:id="rId30"/>
    <p:sldId id="336" r:id="rId31"/>
    <p:sldId id="337" r:id="rId32"/>
    <p:sldId id="338" r:id="rId33"/>
    <p:sldId id="339" r:id="rId34"/>
    <p:sldId id="340" r:id="rId35"/>
    <p:sldId id="282" r:id="rId36"/>
  </p:sldIdLst>
  <p:sldSz cx="9144000" cy="5143500" type="screen16x9"/>
  <p:notesSz cx="6858000" cy="9144000"/>
  <p:embeddedFontLst>
    <p:embeddedFont>
      <p:font typeface="PT Sans" panose="020B0604020202020204" charset="0"/>
      <p:regular r:id="rId38"/>
      <p:bold r:id="rId39"/>
      <p:italic r:id="rId40"/>
      <p:boldItalic r:id="rId41"/>
    </p:embeddedFont>
    <p:embeddedFont>
      <p:font typeface="Exo" panose="020B0604020202020204" charset="0"/>
      <p:regular r:id="rId42"/>
      <p:bold r:id="rId43"/>
      <p:italic r:id="rId44"/>
      <p:boldItalic r:id="rId45"/>
    </p:embeddedFont>
    <p:embeddedFont>
      <p:font typeface="Arial Black" panose="020B0A04020102020204" pitchFamily="34" charset="0"/>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9900"/>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62FF7F-AA3D-4AF6-BC5A-21A4C4B9738E}">
  <a:tblStyle styleId="{9C62FF7F-AA3D-4AF6-BC5A-21A4C4B973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87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139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678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7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776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673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707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278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722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215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12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7"/>
        <p:cNvGrpSpPr/>
        <p:nvPr/>
      </p:nvGrpSpPr>
      <p:grpSpPr>
        <a:xfrm>
          <a:off x="0" y="0"/>
          <a:ext cx="0" cy="0"/>
          <a:chOff x="0" y="0"/>
          <a:chExt cx="0" cy="0"/>
        </a:xfrm>
      </p:grpSpPr>
      <p:sp>
        <p:nvSpPr>
          <p:cNvPr id="3968" name="Google Shape;3968;gedfa3e31c0_2_20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9" name="Google Shape;3969;gedfa3e31c0_2_20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052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7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783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0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532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186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434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263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370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927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374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863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302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7"/>
        <p:cNvGrpSpPr/>
        <p:nvPr/>
      </p:nvGrpSpPr>
      <p:grpSpPr>
        <a:xfrm>
          <a:off x="0" y="0"/>
          <a:ext cx="0" cy="0"/>
          <a:chOff x="0" y="0"/>
          <a:chExt cx="0" cy="0"/>
        </a:xfrm>
      </p:grpSpPr>
      <p:sp>
        <p:nvSpPr>
          <p:cNvPr id="4008" name="Google Shape;4008;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9" name="Google Shape;4009;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107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39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24"/>
          <p:cNvSpPr txBox="1">
            <a:spLocks noGrp="1"/>
          </p:cNvSpPr>
          <p:nvPr>
            <p:ph type="title"/>
          </p:nvPr>
        </p:nvSpPr>
        <p:spPr>
          <a:xfrm>
            <a:off x="713100" y="539400"/>
            <a:ext cx="77178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0" name="Google Shape;270;p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71" name="Google Shape;271;p4"/>
          <p:cNvGrpSpPr/>
          <p:nvPr/>
        </p:nvGrpSpPr>
        <p:grpSpPr>
          <a:xfrm rot="5400000" flipH="1">
            <a:off x="7845446" y="144030"/>
            <a:ext cx="1823016" cy="296643"/>
            <a:chOff x="7857346" y="3902355"/>
            <a:chExt cx="1823016" cy="296643"/>
          </a:xfrm>
        </p:grpSpPr>
        <p:sp>
          <p:nvSpPr>
            <p:cNvPr id="272" name="Google Shape;272;p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 name="Google Shape;306;p4"/>
          <p:cNvSpPr/>
          <p:nvPr/>
        </p:nvSpPr>
        <p:spPr>
          <a:xfrm>
            <a:off x="-1568655" y="3363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9"/>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9" name="Google Shape;719;p9"/>
          <p:cNvSpPr txBox="1">
            <a:spLocks noGrp="1"/>
          </p:cNvSpPr>
          <p:nvPr>
            <p:ph type="title"/>
          </p:nvPr>
        </p:nvSpPr>
        <p:spPr>
          <a:xfrm>
            <a:off x="2399850" y="1723050"/>
            <a:ext cx="43443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9"/>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9"/>
          <p:cNvGrpSpPr/>
          <p:nvPr/>
        </p:nvGrpSpPr>
        <p:grpSpPr>
          <a:xfrm rot="10800000" flipH="1">
            <a:off x="7918521" y="1923880"/>
            <a:ext cx="1823016" cy="296643"/>
            <a:chOff x="7857346" y="3902355"/>
            <a:chExt cx="1823016" cy="296643"/>
          </a:xfrm>
        </p:grpSpPr>
        <p:sp>
          <p:nvSpPr>
            <p:cNvPr id="741" name="Google Shape;741;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BLANK_17">
    <p:spTree>
      <p:nvGrpSpPr>
        <p:cNvPr id="1"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20"/>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608" name="Google Shape;1608;p20"/>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20"/>
          <p:cNvSpPr txBox="1">
            <a:spLocks noGrp="1"/>
          </p:cNvSpPr>
          <p:nvPr>
            <p:ph type="title"/>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2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98" name="Google Shape;1698;p2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99" name="Google Shape;1699;p2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0" name="Google Shape;1700;p2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1" name="Google Shape;1701;p21"/>
          <p:cNvSpPr txBox="1">
            <a:spLocks noGrp="1"/>
          </p:cNvSpPr>
          <p:nvPr>
            <p:ph type="subTitle" idx="4"/>
          </p:nvPr>
        </p:nvSpPr>
        <p:spPr>
          <a:xfrm>
            <a:off x="344360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2" name="Google Shape;1702;p2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3" name="Google Shape;1703;p21"/>
          <p:cNvSpPr txBox="1">
            <a:spLocks noGrp="1"/>
          </p:cNvSpPr>
          <p:nvPr>
            <p:ph type="subTitle" idx="6"/>
          </p:nvPr>
        </p:nvSpPr>
        <p:spPr>
          <a:xfrm>
            <a:off x="613264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1"/>
            <p:cNvGrpSpPr/>
            <p:nvPr/>
          </p:nvGrpSpPr>
          <p:grpSpPr>
            <a:xfrm rot="5400000" flipH="1">
              <a:off x="-148228" y="320574"/>
              <a:ext cx="883262" cy="242091"/>
              <a:chOff x="2300350" y="2601250"/>
              <a:chExt cx="2275275" cy="623625"/>
            </a:xfrm>
          </p:grpSpPr>
          <p:sp>
            <p:nvSpPr>
              <p:cNvPr id="1707" name="Google Shape;1707;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21"/>
          <p:cNvGrpSpPr/>
          <p:nvPr/>
        </p:nvGrpSpPr>
        <p:grpSpPr>
          <a:xfrm rot="-5400000" flipH="1">
            <a:off x="7907216" y="4455774"/>
            <a:ext cx="1823016" cy="296643"/>
            <a:chOff x="7857346" y="3902355"/>
            <a:chExt cx="1823016" cy="296643"/>
          </a:xfrm>
        </p:grpSpPr>
        <p:sp>
          <p:nvSpPr>
            <p:cNvPr id="1721" name="Google Shape;1721;p2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60" r:id="rId6"/>
    <p:sldLayoutId id="2147483663" r:id="rId7"/>
    <p:sldLayoutId id="2147483666" r:id="rId8"/>
    <p:sldLayoutId id="2147483667" r:id="rId9"/>
    <p:sldLayoutId id="2147483668" r:id="rId10"/>
    <p:sldLayoutId id="2147483670"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p:nvPr/>
        </p:nvSpPr>
        <p:spPr>
          <a:xfrm>
            <a:off x="2130750" y="3329973"/>
            <a:ext cx="4882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3"/>
          <p:cNvSpPr txBox="1">
            <a:spLocks noGrp="1"/>
          </p:cNvSpPr>
          <p:nvPr>
            <p:ph type="subTitle" idx="1"/>
          </p:nvPr>
        </p:nvSpPr>
        <p:spPr>
          <a:xfrm>
            <a:off x="1267939" y="1312913"/>
            <a:ext cx="6495393" cy="3830587"/>
          </a:xfrm>
          <a:prstGeom prst="rect">
            <a:avLst/>
          </a:prstGeom>
          <a:solidFill>
            <a:srgbClr val="339933"/>
          </a:solidFill>
        </p:spPr>
        <p:txBody>
          <a:bodyPr spcFirstLastPara="1" wrap="square" lIns="91425" tIns="91425" rIns="91425" bIns="91425" anchor="ctr" anchorCtr="0">
            <a:noAutofit/>
          </a:bodyPr>
          <a:lstStyle/>
          <a:p>
            <a:endParaRPr lang="es-419" sz="2400" b="1" dirty="0" smtClean="0">
              <a:solidFill>
                <a:schemeClr val="tx1"/>
              </a:solidFill>
            </a:endParaRPr>
          </a:p>
          <a:p>
            <a:r>
              <a:rPr lang="es-419" sz="2400" b="1" dirty="0" smtClean="0">
                <a:solidFill>
                  <a:schemeClr val="tx1"/>
                </a:solidFill>
              </a:rPr>
              <a:t>TECNOLOGIA SUPERIOR EN REDES Y TELECOMUNICACIONES </a:t>
            </a:r>
            <a:endParaRPr lang="es-419" sz="2400" b="1" dirty="0">
              <a:solidFill>
                <a:schemeClr val="tx1"/>
              </a:solidFill>
            </a:endParaRPr>
          </a:p>
          <a:p>
            <a:r>
              <a:rPr lang="es-419" sz="2400" b="1" dirty="0" smtClean="0">
                <a:solidFill>
                  <a:schemeClr val="tx1"/>
                </a:solidFill>
              </a:rPr>
              <a:t>Elementos </a:t>
            </a:r>
            <a:r>
              <a:rPr lang="es-419" sz="2400" b="1" dirty="0">
                <a:solidFill>
                  <a:schemeClr val="tx1"/>
                </a:solidFill>
              </a:rPr>
              <a:t>y Mantenimiento de la PC </a:t>
            </a:r>
          </a:p>
          <a:p>
            <a:endParaRPr lang="es-419" sz="2400" b="1" dirty="0" smtClean="0">
              <a:solidFill>
                <a:schemeClr val="tx1"/>
              </a:solidFill>
            </a:endParaRPr>
          </a:p>
          <a:p>
            <a:r>
              <a:rPr lang="es-419" sz="2400" b="1" dirty="0" smtClean="0">
                <a:solidFill>
                  <a:schemeClr val="tx1"/>
                </a:solidFill>
              </a:rPr>
              <a:t>TEMA:</a:t>
            </a:r>
          </a:p>
          <a:p>
            <a:r>
              <a:rPr lang="es-419" sz="2400" dirty="0" smtClean="0">
                <a:solidFill>
                  <a:schemeClr val="tx1"/>
                </a:solidFill>
              </a:rPr>
              <a:t>Mantenimiento Preventivo a la PC</a:t>
            </a:r>
            <a:endParaRPr lang="es-419" sz="2400" dirty="0" smtClean="0">
              <a:solidFill>
                <a:schemeClr val="tx1"/>
              </a:solidFill>
            </a:endParaRPr>
          </a:p>
          <a:p>
            <a:endParaRPr lang="es-419" sz="2400" b="1" dirty="0" smtClean="0">
              <a:solidFill>
                <a:schemeClr val="tx1"/>
              </a:solidFill>
            </a:endParaRPr>
          </a:p>
          <a:p>
            <a:r>
              <a:rPr lang="es-419" sz="2400" b="1" dirty="0" smtClean="0">
                <a:solidFill>
                  <a:schemeClr val="tx1"/>
                </a:solidFill>
              </a:rPr>
              <a:t>Curso</a:t>
            </a:r>
            <a:r>
              <a:rPr lang="es-419" sz="2400" b="1" dirty="0">
                <a:solidFill>
                  <a:schemeClr val="tx1"/>
                </a:solidFill>
              </a:rPr>
              <a:t>: </a:t>
            </a:r>
            <a:r>
              <a:rPr lang="es-419" sz="2400" dirty="0">
                <a:solidFill>
                  <a:schemeClr val="tx1"/>
                </a:solidFill>
              </a:rPr>
              <a:t>Segundo “B”</a:t>
            </a:r>
          </a:p>
          <a:p>
            <a:endParaRPr lang="es-419" sz="2400" b="1" dirty="0" smtClean="0">
              <a:solidFill>
                <a:schemeClr val="tx1"/>
              </a:solidFill>
            </a:endParaRPr>
          </a:p>
          <a:p>
            <a:r>
              <a:rPr lang="es-419" sz="2400" b="1" dirty="0" smtClean="0">
                <a:solidFill>
                  <a:schemeClr val="tx1"/>
                </a:solidFill>
              </a:rPr>
              <a:t>NRC</a:t>
            </a:r>
            <a:r>
              <a:rPr lang="es-419" sz="2400" b="1" dirty="0">
                <a:solidFill>
                  <a:schemeClr val="tx1"/>
                </a:solidFill>
              </a:rPr>
              <a:t>: </a:t>
            </a:r>
            <a:r>
              <a:rPr lang="es-419" sz="2400" dirty="0">
                <a:solidFill>
                  <a:schemeClr val="tx1"/>
                </a:solidFill>
              </a:rPr>
              <a:t>6528</a:t>
            </a:r>
          </a:p>
          <a:p>
            <a:pPr marL="0" lvl="0" indent="0" algn="ctr" rtl="0">
              <a:spcBef>
                <a:spcPts val="0"/>
              </a:spcBef>
              <a:spcAft>
                <a:spcPts val="0"/>
              </a:spcAft>
              <a:buNone/>
            </a:pPr>
            <a:endParaRPr dirty="0"/>
          </a:p>
        </p:txBody>
      </p:sp>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33"/>
          <p:cNvGrpSpPr/>
          <p:nvPr/>
        </p:nvGrpSpPr>
        <p:grpSpPr>
          <a:xfrm rot="-5400000" flipH="1">
            <a:off x="7112875" y="3426574"/>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0" y="1"/>
            <a:ext cx="9144000" cy="1145628"/>
          </a:xfrm>
          <a:prstGeom prst="rect">
            <a:avLst/>
          </a:prstGeom>
          <a:solidFill>
            <a:srgbClr val="92D050"/>
          </a:solidFill>
        </p:spPr>
        <p:txBody>
          <a:bodyPr spcFirstLastPara="1" wrap="square" lIns="91425" tIns="91425" rIns="91425" bIns="91425" anchor="ctr" anchorCtr="0">
            <a:noAutofit/>
          </a:bodyPr>
          <a:lstStyle/>
          <a:p>
            <a:pPr lvl="0"/>
            <a:r>
              <a:rPr lang="es-419" sz="3200" dirty="0">
                <a:solidFill>
                  <a:schemeClr val="tx1"/>
                </a:solidFill>
              </a:rPr>
              <a:t>UNIVERSIDAD DE LAS FUERZAS </a:t>
            </a:r>
            <a:br>
              <a:rPr lang="es-419" sz="3200" dirty="0">
                <a:solidFill>
                  <a:schemeClr val="tx1"/>
                </a:solidFill>
              </a:rPr>
            </a:br>
            <a:r>
              <a:rPr lang="es-419" sz="3200" dirty="0">
                <a:solidFill>
                  <a:schemeClr val="tx1"/>
                </a:solidFill>
              </a:rPr>
              <a:t>ARMADAS ESPE </a:t>
            </a:r>
            <a:endParaRPr sz="3200" dirty="0">
              <a:solidFill>
                <a:schemeClr val="tx1"/>
              </a:solidFill>
            </a:endParaRPr>
          </a:p>
        </p:txBody>
      </p:sp>
      <p:pic>
        <p:nvPicPr>
          <p:cNvPr id="63" name="Imagen 62"/>
          <p:cNvPicPr>
            <a:picLocks noChangeAspect="1"/>
          </p:cNvPicPr>
          <p:nvPr/>
        </p:nvPicPr>
        <p:blipFill>
          <a:blip r:embed="rId3"/>
          <a:stretch>
            <a:fillRect/>
          </a:stretch>
        </p:blipFill>
        <p:spPr>
          <a:xfrm>
            <a:off x="73934" y="-57605"/>
            <a:ext cx="1489167" cy="1346587"/>
          </a:xfrm>
          <a:prstGeom prst="rect">
            <a:avLst/>
          </a:prstGeom>
        </p:spPr>
      </p:pic>
      <p:pic>
        <p:nvPicPr>
          <p:cNvPr id="64" name="Imagen 63"/>
          <p:cNvPicPr>
            <a:picLocks noChangeAspect="1"/>
          </p:cNvPicPr>
          <p:nvPr/>
        </p:nvPicPr>
        <p:blipFill>
          <a:blip r:embed="rId3"/>
          <a:stretch>
            <a:fillRect/>
          </a:stretch>
        </p:blipFill>
        <p:spPr>
          <a:xfrm>
            <a:off x="7654833" y="-26992"/>
            <a:ext cx="1489167" cy="13465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765058" y="1258048"/>
            <a:ext cx="3357064" cy="584461"/>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Extracción</a:t>
            </a:r>
            <a:r>
              <a:rPr lang="es-ES" dirty="0" smtClean="0">
                <a:solidFill>
                  <a:schemeClr val="tx1"/>
                </a:solidFill>
              </a:rPr>
              <a:t> </a:t>
            </a:r>
            <a:r>
              <a:rPr lang="es-ES" b="0" dirty="0" smtClean="0">
                <a:solidFill>
                  <a:schemeClr val="tx1"/>
                </a:solidFill>
              </a:rPr>
              <a:t>del</a:t>
            </a:r>
            <a:r>
              <a:rPr lang="es-ES" dirty="0" smtClean="0">
                <a:solidFill>
                  <a:schemeClr val="tx1"/>
                </a:solidFill>
              </a:rPr>
              <a:t> </a:t>
            </a:r>
            <a:r>
              <a:rPr lang="es-ES" b="0" dirty="0">
                <a:solidFill>
                  <a:schemeClr val="tx1"/>
                </a:solidFill>
              </a:rPr>
              <a:t>ventilador</a:t>
            </a:r>
            <a:r>
              <a:rPr lang="es-ES" dirty="0">
                <a:solidFill>
                  <a:schemeClr val="tx1"/>
                </a:solidFill>
              </a:rPr>
              <a:t> </a:t>
            </a:r>
            <a:r>
              <a:rPr lang="es-ES" dirty="0" smtClean="0">
                <a:solidFill>
                  <a:schemeClr val="tx1"/>
                </a:solidFill>
              </a:rPr>
              <a:t/>
            </a:r>
            <a:br>
              <a:rPr lang="es-ES" dirty="0" smtClean="0">
                <a:solidFill>
                  <a:schemeClr val="tx1"/>
                </a:solidFill>
              </a:rPr>
            </a:br>
            <a:endParaRPr dirty="0">
              <a:solidFill>
                <a:schemeClr val="tx1"/>
              </a:solidFill>
            </a:endParaRPr>
          </a:p>
        </p:txBody>
      </p:sp>
      <p:sp>
        <p:nvSpPr>
          <p:cNvPr id="3108" name="Google Shape;3108;p43"/>
          <p:cNvSpPr txBox="1">
            <a:spLocks noGrp="1"/>
          </p:cNvSpPr>
          <p:nvPr>
            <p:ph type="subTitle" idx="1"/>
          </p:nvPr>
        </p:nvSpPr>
        <p:spPr>
          <a:xfrm>
            <a:off x="1837344" y="151798"/>
            <a:ext cx="2451627" cy="6739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 PASO </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Elipse 50"/>
          <p:cNvSpPr/>
          <p:nvPr/>
        </p:nvSpPr>
        <p:spPr>
          <a:xfrm>
            <a:off x="927737" y="-14066"/>
            <a:ext cx="1166742" cy="102435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400" dirty="0" smtClean="0">
                <a:latin typeface="Arial Black" panose="020B0A04020102020204" pitchFamily="34" charset="0"/>
              </a:rPr>
              <a:t>4</a:t>
            </a:r>
            <a:endParaRPr lang="es-419" sz="4400" dirty="0">
              <a:latin typeface="Arial Black" panose="020B0A04020102020204" pitchFamily="34" charset="0"/>
            </a:endParaRPr>
          </a:p>
        </p:txBody>
      </p:sp>
      <p:sp>
        <p:nvSpPr>
          <p:cNvPr id="3" name="Rectángulo redondeado 2"/>
          <p:cNvSpPr/>
          <p:nvPr/>
        </p:nvSpPr>
        <p:spPr>
          <a:xfrm>
            <a:off x="5878285" y="3211086"/>
            <a:ext cx="3026229" cy="1761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NOTA:</a:t>
            </a:r>
            <a:br>
              <a:rPr lang="es-ES">
                <a:solidFill>
                  <a:schemeClr val="tx1"/>
                </a:solidFill>
              </a:rPr>
            </a:br>
            <a:r>
              <a:rPr lang="es-ES">
                <a:solidFill>
                  <a:schemeClr val="tx1"/>
                </a:solidFill>
              </a:rPr>
              <a:t>No trae un ventilador en la cual se puede deducir que el procesar en de baja temperatura en la cual no es necesario tener un cooler o ventilador instalado ya que puede solo funcionar con un disipador de calor de cobre. </a:t>
            </a:r>
            <a:endParaRPr lang="es-419">
              <a:solidFill>
                <a:schemeClr val="tx1"/>
              </a:solidFill>
            </a:endParaRPr>
          </a:p>
        </p:txBody>
      </p:sp>
      <p:pic>
        <p:nvPicPr>
          <p:cNvPr id="4" name="Imagen 3"/>
          <p:cNvPicPr>
            <a:picLocks noChangeAspect="1"/>
          </p:cNvPicPr>
          <p:nvPr/>
        </p:nvPicPr>
        <p:blipFill>
          <a:blip r:embed="rId3"/>
          <a:stretch>
            <a:fillRect/>
          </a:stretch>
        </p:blipFill>
        <p:spPr>
          <a:xfrm>
            <a:off x="1502691" y="2196187"/>
            <a:ext cx="3410426" cy="1971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8559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690667" y="1176150"/>
            <a:ext cx="5428800" cy="1229593"/>
          </a:xfrm>
          <a:prstGeom prst="rect">
            <a:avLst/>
          </a:prstGeom>
          <a:solidFill>
            <a:srgbClr val="92D050"/>
          </a:solidFill>
        </p:spPr>
        <p:txBody>
          <a:bodyPr spcFirstLastPara="1" wrap="square" lIns="91425" tIns="91425" rIns="91425" bIns="91425" anchor="ctr" anchorCtr="0">
            <a:noAutofit/>
          </a:bodyPr>
          <a:lstStyle/>
          <a:p>
            <a:pPr lvl="0" algn="l"/>
            <a:r>
              <a:rPr lang="es-ES" b="0" dirty="0">
                <a:solidFill>
                  <a:schemeClr val="tx1"/>
                </a:solidFill>
              </a:rPr>
              <a:t>C</a:t>
            </a:r>
            <a:r>
              <a:rPr lang="es-ES" b="0" dirty="0" smtClean="0">
                <a:solidFill>
                  <a:schemeClr val="tx1"/>
                </a:solidFill>
              </a:rPr>
              <a:t>omenzamos </a:t>
            </a:r>
            <a:r>
              <a:rPr lang="es-ES" b="0" dirty="0">
                <a:solidFill>
                  <a:schemeClr val="tx1"/>
                </a:solidFill>
              </a:rPr>
              <a:t>a sacar los conectores que alimentan a la </a:t>
            </a:r>
            <a:r>
              <a:rPr lang="es-ES" b="0" dirty="0" err="1">
                <a:solidFill>
                  <a:schemeClr val="tx1"/>
                </a:solidFill>
              </a:rPr>
              <a:t>Motherboard</a:t>
            </a:r>
            <a:r>
              <a:rPr lang="es-ES" b="0" dirty="0">
                <a:solidFill>
                  <a:schemeClr val="tx1"/>
                </a:solidFill>
              </a:rPr>
              <a:t> de la portátil</a:t>
            </a:r>
            <a:br>
              <a:rPr lang="es-ES" b="0" dirty="0">
                <a:solidFill>
                  <a:schemeClr val="tx1"/>
                </a:solidFill>
              </a:rPr>
            </a:br>
            <a:r>
              <a:rPr lang="es-ES" b="0" dirty="0">
                <a:solidFill>
                  <a:schemeClr val="tx1"/>
                </a:solidFill>
              </a:rPr>
              <a:t>como también el conector de la pantalla.</a:t>
            </a:r>
            <a:r>
              <a:rPr lang="es-ES" dirty="0"/>
              <a:t/>
            </a:r>
            <a:br>
              <a:rPr lang="es-ES" dirty="0"/>
            </a:br>
            <a:endParaRPr dirty="0"/>
          </a:p>
        </p:txBody>
      </p:sp>
      <p:sp>
        <p:nvSpPr>
          <p:cNvPr id="3108" name="Google Shape;3108;p43"/>
          <p:cNvSpPr txBox="1">
            <a:spLocks noGrp="1"/>
          </p:cNvSpPr>
          <p:nvPr>
            <p:ph type="subTitle" idx="1"/>
          </p:nvPr>
        </p:nvSpPr>
        <p:spPr>
          <a:xfrm>
            <a:off x="1837344" y="151798"/>
            <a:ext cx="2495170" cy="6739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 </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Elipse 50"/>
          <p:cNvSpPr/>
          <p:nvPr/>
        </p:nvSpPr>
        <p:spPr>
          <a:xfrm>
            <a:off x="927737" y="-14066"/>
            <a:ext cx="1166742" cy="102435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400" dirty="0" smtClean="0">
                <a:latin typeface="Arial Black" panose="020B0A04020102020204" pitchFamily="34" charset="0"/>
              </a:rPr>
              <a:t>5</a:t>
            </a:r>
            <a:endParaRPr lang="es-419" sz="4400" dirty="0">
              <a:latin typeface="Arial Black" panose="020B0A04020102020204" pitchFamily="34" charset="0"/>
            </a:endParaRPr>
          </a:p>
        </p:txBody>
      </p:sp>
      <p:pic>
        <p:nvPicPr>
          <p:cNvPr id="2" name="Imagen 1"/>
          <p:cNvPicPr>
            <a:picLocks noChangeAspect="1"/>
          </p:cNvPicPr>
          <p:nvPr/>
        </p:nvPicPr>
        <p:blipFill>
          <a:blip r:embed="rId3"/>
          <a:stretch>
            <a:fillRect/>
          </a:stretch>
        </p:blipFill>
        <p:spPr>
          <a:xfrm>
            <a:off x="5809470" y="2443772"/>
            <a:ext cx="2997072" cy="2411891"/>
          </a:xfrm>
          <a:prstGeom prst="rect">
            <a:avLst/>
          </a:prstGeom>
          <a:ln>
            <a:noFill/>
          </a:ln>
          <a:effectLst>
            <a:softEdge rad="112500"/>
          </a:effectLst>
        </p:spPr>
      </p:pic>
    </p:spTree>
    <p:extLst>
      <p:ext uri="{BB962C8B-B14F-4D97-AF65-F5344CB8AC3E}">
        <p14:creationId xmlns:p14="http://schemas.microsoft.com/office/powerpoint/2010/main" val="1902735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325272" y="1343365"/>
            <a:ext cx="5428800" cy="990600"/>
          </a:xfrm>
          <a:prstGeom prst="rect">
            <a:avLst/>
          </a:prstGeom>
          <a:solidFill>
            <a:srgbClr val="92D050"/>
          </a:solidFill>
        </p:spPr>
        <p:txBody>
          <a:bodyPr spcFirstLastPara="1" wrap="square" lIns="91425" tIns="91425" rIns="91425" bIns="91425" anchor="ctr" anchorCtr="0">
            <a:noAutofit/>
          </a:bodyPr>
          <a:lstStyle/>
          <a:p>
            <a:pPr lvl="0" algn="l"/>
            <a:r>
              <a:rPr lang="es-ES" b="0" dirty="0">
                <a:solidFill>
                  <a:schemeClr val="tx1"/>
                </a:solidFill>
              </a:rPr>
              <a:t>Procedemos a sacar los Flex que es del </a:t>
            </a:r>
            <a:r>
              <a:rPr lang="es-ES" b="0" dirty="0" err="1">
                <a:solidFill>
                  <a:schemeClr val="tx1"/>
                </a:solidFill>
              </a:rPr>
              <a:t>touchpad</a:t>
            </a:r>
            <a:r>
              <a:rPr lang="es-ES" b="0" dirty="0">
                <a:solidFill>
                  <a:schemeClr val="tx1"/>
                </a:solidFill>
              </a:rPr>
              <a:t> para poder manipular la </a:t>
            </a:r>
            <a:r>
              <a:rPr lang="es-ES" b="0" dirty="0" err="1">
                <a:solidFill>
                  <a:schemeClr val="tx1"/>
                </a:solidFill>
              </a:rPr>
              <a:t>motherboard</a:t>
            </a:r>
            <a:r>
              <a:rPr lang="es-ES" b="0" dirty="0">
                <a:solidFill>
                  <a:schemeClr val="tx1"/>
                </a:solidFill>
              </a:rPr>
              <a:t>. </a:t>
            </a:r>
            <a:endParaRPr b="0" dirty="0">
              <a:solidFill>
                <a:schemeClr val="tx1"/>
              </a:solidFill>
            </a:endParaRPr>
          </a:p>
        </p:txBody>
      </p:sp>
      <p:sp>
        <p:nvSpPr>
          <p:cNvPr id="3108" name="Google Shape;3108;p43"/>
          <p:cNvSpPr txBox="1">
            <a:spLocks noGrp="1"/>
          </p:cNvSpPr>
          <p:nvPr>
            <p:ph type="subTitle" idx="1"/>
          </p:nvPr>
        </p:nvSpPr>
        <p:spPr>
          <a:xfrm>
            <a:off x="2166183" y="387701"/>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3"/>
          <a:stretch>
            <a:fillRect/>
          </a:stretch>
        </p:blipFill>
        <p:spPr>
          <a:xfrm>
            <a:off x="3868608" y="2589804"/>
            <a:ext cx="3493913" cy="2261229"/>
          </a:xfrm>
          <a:prstGeom prst="rect">
            <a:avLst/>
          </a:prstGeom>
        </p:spPr>
      </p:pic>
      <p:sp>
        <p:nvSpPr>
          <p:cNvPr id="5" name="Elipse 4"/>
          <p:cNvSpPr/>
          <p:nvPr/>
        </p:nvSpPr>
        <p:spPr>
          <a:xfrm>
            <a:off x="1739628" y="179827"/>
            <a:ext cx="966442" cy="92528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000" dirty="0" smtClean="0">
                <a:latin typeface="Arial Black" panose="020B0A04020102020204" pitchFamily="34" charset="0"/>
              </a:rPr>
              <a:t>6</a:t>
            </a:r>
            <a:endParaRPr lang="es-419" sz="4000" dirty="0">
              <a:latin typeface="Arial Black" panose="020B0A04020102020204" pitchFamily="34" charset="0"/>
            </a:endParaRPr>
          </a:p>
        </p:txBody>
      </p:sp>
    </p:spTree>
    <p:extLst>
      <p:ext uri="{BB962C8B-B14F-4D97-AF65-F5344CB8AC3E}">
        <p14:creationId xmlns:p14="http://schemas.microsoft.com/office/powerpoint/2010/main" val="139514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376272" y="1388316"/>
            <a:ext cx="5428800" cy="674915"/>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Desmontar </a:t>
            </a:r>
            <a:r>
              <a:rPr lang="es-ES" b="0" dirty="0">
                <a:solidFill>
                  <a:schemeClr val="tx1"/>
                </a:solidFill>
              </a:rPr>
              <a:t>los parlantes o altavoces de la laptop </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Elipse 4"/>
          <p:cNvSpPr/>
          <p:nvPr/>
        </p:nvSpPr>
        <p:spPr>
          <a:xfrm>
            <a:off x="1534886" y="76200"/>
            <a:ext cx="1068142" cy="99540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000" dirty="0">
                <a:latin typeface="Arial Black" panose="020B0A04020102020204" pitchFamily="34" charset="0"/>
              </a:rPr>
              <a:t>7</a:t>
            </a:r>
          </a:p>
        </p:txBody>
      </p:sp>
      <p:pic>
        <p:nvPicPr>
          <p:cNvPr id="6" name="Imagen 5"/>
          <p:cNvPicPr>
            <a:picLocks noChangeAspect="1"/>
          </p:cNvPicPr>
          <p:nvPr/>
        </p:nvPicPr>
        <p:blipFill>
          <a:blip r:embed="rId3"/>
          <a:stretch>
            <a:fillRect/>
          </a:stretch>
        </p:blipFill>
        <p:spPr>
          <a:xfrm>
            <a:off x="3470275" y="2420617"/>
            <a:ext cx="3248478" cy="1962424"/>
          </a:xfrm>
          <a:prstGeom prst="rect">
            <a:avLst/>
          </a:prstGeom>
        </p:spPr>
      </p:pic>
    </p:spTree>
    <p:extLst>
      <p:ext uri="{BB962C8B-B14F-4D97-AF65-F5344CB8AC3E}">
        <p14:creationId xmlns:p14="http://schemas.microsoft.com/office/powerpoint/2010/main" val="415117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715000" y="1405282"/>
            <a:ext cx="5428800" cy="1131090"/>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Comenzamos </a:t>
            </a:r>
            <a:r>
              <a:rPr lang="es-ES" b="0" dirty="0">
                <a:solidFill>
                  <a:schemeClr val="tx1"/>
                </a:solidFill>
              </a:rPr>
              <a:t>a </a:t>
            </a:r>
            <a:r>
              <a:rPr lang="es-ES" b="0" dirty="0" smtClean="0">
                <a:solidFill>
                  <a:schemeClr val="tx1"/>
                </a:solidFill>
              </a:rPr>
              <a:t>quitar </a:t>
            </a:r>
            <a:r>
              <a:rPr lang="es-ES" b="0" dirty="0">
                <a:solidFill>
                  <a:schemeClr val="tx1"/>
                </a:solidFill>
              </a:rPr>
              <a:t>los tornillos para poder desmontar la placa y limpiar de manera </a:t>
            </a:r>
            <a:r>
              <a:rPr lang="es-ES" b="0" dirty="0" smtClean="0">
                <a:solidFill>
                  <a:schemeClr val="tx1"/>
                </a:solidFill>
              </a:rPr>
              <a:t>cuidadoso.</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31202" y="185605"/>
            <a:ext cx="1088140" cy="101237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000" dirty="0" smtClean="0">
                <a:solidFill>
                  <a:schemeClr val="bg1"/>
                </a:solidFill>
                <a:latin typeface="Arial Black" panose="020B0A04020102020204" pitchFamily="34" charset="0"/>
              </a:rPr>
              <a:t>8</a:t>
            </a:r>
            <a:endParaRPr lang="es-419" sz="4000" dirty="0">
              <a:solidFill>
                <a:schemeClr val="bg1"/>
              </a:solidFill>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3429400" y="2687558"/>
            <a:ext cx="3343742" cy="1924319"/>
          </a:xfrm>
          <a:prstGeom prst="rect">
            <a:avLst/>
          </a:prstGeom>
        </p:spPr>
      </p:pic>
    </p:spTree>
    <p:extLst>
      <p:ext uri="{BB962C8B-B14F-4D97-AF65-F5344CB8AC3E}">
        <p14:creationId xmlns:p14="http://schemas.microsoft.com/office/powerpoint/2010/main" val="1426394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191472" y="1476567"/>
            <a:ext cx="5428800" cy="950909"/>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-Le </a:t>
            </a:r>
            <a:r>
              <a:rPr lang="es-ES" b="0" dirty="0">
                <a:solidFill>
                  <a:schemeClr val="tx1"/>
                </a:solidFill>
              </a:rPr>
              <a:t>damos su respectivo mantenimiento a la </a:t>
            </a:r>
            <a:r>
              <a:rPr lang="es-ES" b="0" dirty="0" err="1">
                <a:solidFill>
                  <a:schemeClr val="tx1"/>
                </a:solidFill>
              </a:rPr>
              <a:t>motherboard</a:t>
            </a:r>
            <a:r>
              <a:rPr lang="es-ES" b="0" dirty="0">
                <a:solidFill>
                  <a:schemeClr val="tx1"/>
                </a:solidFill>
              </a:rPr>
              <a:t>.</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627459" y="177122"/>
            <a:ext cx="1042538" cy="10529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9</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6050934" y="358200"/>
            <a:ext cx="1712506" cy="2359309"/>
          </a:xfrm>
          <a:prstGeom prst="rect">
            <a:avLst/>
          </a:prstGeom>
        </p:spPr>
      </p:pic>
      <p:sp>
        <p:nvSpPr>
          <p:cNvPr id="31" name="Google Shape;3107;p43"/>
          <p:cNvSpPr txBox="1">
            <a:spLocks/>
          </p:cNvSpPr>
          <p:nvPr/>
        </p:nvSpPr>
        <p:spPr>
          <a:xfrm>
            <a:off x="165972" y="3749192"/>
            <a:ext cx="5428800" cy="950909"/>
          </a:xfrm>
          <a:prstGeom prst="rect">
            <a:avLst/>
          </a:prstGeom>
          <a:solidFill>
            <a:srgbClr val="92D050"/>
          </a:solid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20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pPr algn="l"/>
            <a:r>
              <a:rPr lang="es-ES" b="0" dirty="0" smtClean="0">
                <a:solidFill>
                  <a:schemeClr val="tx1"/>
                </a:solidFill>
              </a:rPr>
              <a:t>-También </a:t>
            </a:r>
            <a:r>
              <a:rPr lang="es-ES" b="0" dirty="0">
                <a:solidFill>
                  <a:schemeClr val="tx1"/>
                </a:solidFill>
              </a:rPr>
              <a:t>limpiamos la carcasa de la portátil con una brocha antiestática. </a:t>
            </a:r>
          </a:p>
        </p:txBody>
      </p:sp>
      <p:pic>
        <p:nvPicPr>
          <p:cNvPr id="7" name="Imagen 6"/>
          <p:cNvPicPr>
            <a:picLocks noChangeAspect="1"/>
          </p:cNvPicPr>
          <p:nvPr/>
        </p:nvPicPr>
        <p:blipFill>
          <a:blip r:embed="rId4"/>
          <a:stretch>
            <a:fillRect/>
          </a:stretch>
        </p:blipFill>
        <p:spPr>
          <a:xfrm>
            <a:off x="6050934" y="3010430"/>
            <a:ext cx="1972489" cy="1880029"/>
          </a:xfrm>
          <a:prstGeom prst="rect">
            <a:avLst/>
          </a:prstGeom>
        </p:spPr>
      </p:pic>
    </p:spTree>
    <p:extLst>
      <p:ext uri="{BB962C8B-B14F-4D97-AF65-F5344CB8AC3E}">
        <p14:creationId xmlns:p14="http://schemas.microsoft.com/office/powerpoint/2010/main" val="193791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189872" y="1449867"/>
            <a:ext cx="5381000" cy="689416"/>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Lectura del voltaje de la </a:t>
            </a:r>
            <a:r>
              <a:rPr lang="es-ES" b="0" dirty="0">
                <a:solidFill>
                  <a:schemeClr val="tx1"/>
                </a:solidFill>
              </a:rPr>
              <a:t>pila de la </a:t>
            </a:r>
            <a:r>
              <a:rPr lang="es-ES" b="0" dirty="0" smtClean="0">
                <a:solidFill>
                  <a:schemeClr val="tx1"/>
                </a:solidFill>
              </a:rPr>
              <a:t>BIOS.</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24000" y="152400"/>
            <a:ext cx="1238472" cy="990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smtClean="0">
                <a:latin typeface="Arial Black" panose="020B0A04020102020204" pitchFamily="34" charset="0"/>
              </a:rPr>
              <a:t>10</a:t>
            </a:r>
            <a:endParaRPr lang="es-419" sz="32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5646855" y="1005552"/>
            <a:ext cx="3257442" cy="3965232"/>
          </a:xfrm>
          <a:prstGeom prst="rect">
            <a:avLst/>
          </a:prstGeom>
        </p:spPr>
      </p:pic>
    </p:spTree>
    <p:extLst>
      <p:ext uri="{BB962C8B-B14F-4D97-AF65-F5344CB8AC3E}">
        <p14:creationId xmlns:p14="http://schemas.microsoft.com/office/powerpoint/2010/main" val="2978215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481482"/>
            <a:ext cx="5428800" cy="1470062"/>
          </a:xfrm>
          <a:prstGeom prst="rect">
            <a:avLst/>
          </a:prstGeom>
          <a:solidFill>
            <a:srgbClr val="92D050"/>
          </a:solidFill>
        </p:spPr>
        <p:txBody>
          <a:bodyPr spcFirstLastPara="1" wrap="square" lIns="91425" tIns="91425" rIns="91425" bIns="91425" anchor="ctr" anchorCtr="0">
            <a:noAutofit/>
          </a:bodyPr>
          <a:lstStyle/>
          <a:p>
            <a:pPr lvl="0" algn="l"/>
            <a:r>
              <a:rPr lang="es-ES" b="0" dirty="0">
                <a:solidFill>
                  <a:schemeClr val="tx1"/>
                </a:solidFill>
              </a:rPr>
              <a:t>Una vez echo el mantenimiento respectivo de cada componente de la laptop comenzaremos </a:t>
            </a:r>
            <a:br>
              <a:rPr lang="es-ES" b="0" dirty="0">
                <a:solidFill>
                  <a:schemeClr val="tx1"/>
                </a:solidFill>
              </a:rPr>
            </a:br>
            <a:r>
              <a:rPr lang="es-ES" b="0" dirty="0">
                <a:solidFill>
                  <a:schemeClr val="tx1"/>
                </a:solidFill>
              </a:rPr>
              <a:t>a montar todas las </a:t>
            </a:r>
            <a:r>
              <a:rPr lang="es-ES" b="0" dirty="0" smtClean="0">
                <a:solidFill>
                  <a:schemeClr val="tx1"/>
                </a:solidFill>
              </a:rPr>
              <a:t>partes.</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11</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6125809" y="537215"/>
            <a:ext cx="2463019" cy="3947699"/>
          </a:xfrm>
          <a:prstGeom prst="rect">
            <a:avLst/>
          </a:prstGeom>
        </p:spPr>
      </p:pic>
    </p:spTree>
    <p:extLst>
      <p:ext uri="{BB962C8B-B14F-4D97-AF65-F5344CB8AC3E}">
        <p14:creationId xmlns:p14="http://schemas.microsoft.com/office/powerpoint/2010/main" val="120808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481482"/>
            <a:ext cx="5428800" cy="1207289"/>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Limpieza del </a:t>
            </a:r>
            <a:r>
              <a:rPr lang="es-ES" b="0" dirty="0">
                <a:solidFill>
                  <a:schemeClr val="tx1"/>
                </a:solidFill>
              </a:rPr>
              <a:t>módulo de la memoria </a:t>
            </a:r>
            <a:r>
              <a:rPr lang="es-ES" b="0" dirty="0" smtClean="0">
                <a:solidFill>
                  <a:schemeClr val="tx1"/>
                </a:solidFill>
              </a:rPr>
              <a:t>RA</a:t>
            </a:r>
            <a:r>
              <a:rPr lang="es-ES" b="0" dirty="0">
                <a:solidFill>
                  <a:schemeClr val="tx1"/>
                </a:solidFill>
              </a:rPr>
              <a:t>M</a:t>
            </a:r>
            <a:r>
              <a:rPr lang="es-ES" b="0" dirty="0" smtClean="0">
                <a:solidFill>
                  <a:schemeClr val="tx1"/>
                </a:solidFill>
              </a:rPr>
              <a:t> </a:t>
            </a:r>
            <a:r>
              <a:rPr lang="es-ES" b="0" dirty="0">
                <a:solidFill>
                  <a:schemeClr val="tx1"/>
                </a:solidFill>
              </a:rPr>
              <a:t>con un borrador los pines dorados sin tocarlos ya que podríamos dañarlo. </a:t>
            </a:r>
            <a:r>
              <a:rPr lang="es-ES" b="0" dirty="0" smtClean="0">
                <a:solidFill>
                  <a:schemeClr val="tx1"/>
                </a:solidFill>
              </a:rPr>
              <a:t> </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12</a:t>
            </a:r>
            <a:endParaRPr lang="es-419" sz="3600" dirty="0">
              <a:latin typeface="Arial Black" panose="020B0A04020102020204" pitchFamily="34" charset="0"/>
            </a:endParaRPr>
          </a:p>
        </p:txBody>
      </p:sp>
      <p:pic>
        <p:nvPicPr>
          <p:cNvPr id="4" name="Imagen 3"/>
          <p:cNvPicPr>
            <a:picLocks noChangeAspect="1"/>
          </p:cNvPicPr>
          <p:nvPr/>
        </p:nvPicPr>
        <p:blipFill>
          <a:blip r:embed="rId3"/>
          <a:stretch>
            <a:fillRect/>
          </a:stretch>
        </p:blipFill>
        <p:spPr>
          <a:xfrm>
            <a:off x="5094514" y="2797580"/>
            <a:ext cx="3527870" cy="2147700"/>
          </a:xfrm>
          <a:prstGeom prst="rect">
            <a:avLst/>
          </a:prstGeom>
        </p:spPr>
      </p:pic>
    </p:spTree>
    <p:extLst>
      <p:ext uri="{BB962C8B-B14F-4D97-AF65-F5344CB8AC3E}">
        <p14:creationId xmlns:p14="http://schemas.microsoft.com/office/powerpoint/2010/main" val="1854748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1" y="1481482"/>
            <a:ext cx="5590985" cy="1470062"/>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Limpieza de la </a:t>
            </a:r>
            <a:r>
              <a:rPr lang="es-ES" b="0" dirty="0">
                <a:solidFill>
                  <a:schemeClr val="tx1"/>
                </a:solidFill>
              </a:rPr>
              <a:t>pasta </a:t>
            </a:r>
            <a:r>
              <a:rPr lang="es-ES" b="0" dirty="0" smtClean="0">
                <a:solidFill>
                  <a:schemeClr val="tx1"/>
                </a:solidFill>
              </a:rPr>
              <a:t>térmica anterior </a:t>
            </a:r>
            <a:r>
              <a:rPr lang="es-ES" b="0" dirty="0">
                <a:solidFill>
                  <a:schemeClr val="tx1"/>
                </a:solidFill>
              </a:rPr>
              <a:t>puesta en el procesador para </a:t>
            </a:r>
            <a:r>
              <a:rPr lang="es-ES" b="0" dirty="0" smtClean="0">
                <a:solidFill>
                  <a:schemeClr val="tx1"/>
                </a:solidFill>
              </a:rPr>
              <a:t>luego </a:t>
            </a:r>
            <a:r>
              <a:rPr lang="es-ES" b="0" dirty="0">
                <a:solidFill>
                  <a:schemeClr val="tx1"/>
                </a:solidFill>
              </a:rPr>
              <a:t>colocar una nueva pasta para que pueda disipar o transferir el calor y lo disipe.</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13</a:t>
            </a:r>
            <a:endParaRPr lang="es-419" sz="3600" dirty="0">
              <a:latin typeface="Arial Black" panose="020B0A04020102020204" pitchFamily="34" charset="0"/>
            </a:endParaRPr>
          </a:p>
        </p:txBody>
      </p:sp>
      <p:pic>
        <p:nvPicPr>
          <p:cNvPr id="4" name="Imagen 3"/>
          <p:cNvPicPr>
            <a:picLocks noChangeAspect="1"/>
          </p:cNvPicPr>
          <p:nvPr/>
        </p:nvPicPr>
        <p:blipFill>
          <a:blip r:embed="rId3"/>
          <a:stretch>
            <a:fillRect/>
          </a:stretch>
        </p:blipFill>
        <p:spPr>
          <a:xfrm>
            <a:off x="6159492" y="1137449"/>
            <a:ext cx="2267266" cy="1648055"/>
          </a:xfrm>
          <a:prstGeom prst="rect">
            <a:avLst/>
          </a:prstGeom>
        </p:spPr>
      </p:pic>
      <p:sp>
        <p:nvSpPr>
          <p:cNvPr id="29" name="Google Shape;3107;p43"/>
          <p:cNvSpPr txBox="1">
            <a:spLocks/>
          </p:cNvSpPr>
          <p:nvPr/>
        </p:nvSpPr>
        <p:spPr>
          <a:xfrm>
            <a:off x="295179" y="3352903"/>
            <a:ext cx="5590985" cy="735031"/>
          </a:xfrm>
          <a:prstGeom prst="rect">
            <a:avLst/>
          </a:prstGeom>
          <a:solidFill>
            <a:srgbClr val="92D050"/>
          </a:solid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20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pPr algn="l"/>
            <a:r>
              <a:rPr lang="es-ES" b="0" dirty="0" smtClean="0">
                <a:solidFill>
                  <a:schemeClr val="tx1"/>
                </a:solidFill>
              </a:rPr>
              <a:t>Limpiamos la disipación </a:t>
            </a:r>
            <a:r>
              <a:rPr lang="es-ES" b="0" dirty="0">
                <a:solidFill>
                  <a:schemeClr val="tx1"/>
                </a:solidFill>
              </a:rPr>
              <a:t>pasiva</a:t>
            </a:r>
          </a:p>
        </p:txBody>
      </p:sp>
      <p:pic>
        <p:nvPicPr>
          <p:cNvPr id="5" name="Imagen 4"/>
          <p:cNvPicPr>
            <a:picLocks noChangeAspect="1"/>
          </p:cNvPicPr>
          <p:nvPr/>
        </p:nvPicPr>
        <p:blipFill>
          <a:blip r:embed="rId4"/>
          <a:stretch>
            <a:fillRect/>
          </a:stretch>
        </p:blipFill>
        <p:spPr>
          <a:xfrm>
            <a:off x="5978491" y="3216474"/>
            <a:ext cx="2448267" cy="1829055"/>
          </a:xfrm>
          <a:prstGeom prst="rect">
            <a:avLst/>
          </a:prstGeom>
        </p:spPr>
      </p:pic>
    </p:spTree>
    <p:extLst>
      <p:ext uri="{BB962C8B-B14F-4D97-AF65-F5344CB8AC3E}">
        <p14:creationId xmlns:p14="http://schemas.microsoft.com/office/powerpoint/2010/main" val="239513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0"/>
        <p:cNvGrpSpPr/>
        <p:nvPr/>
      </p:nvGrpSpPr>
      <p:grpSpPr>
        <a:xfrm>
          <a:off x="0" y="0"/>
          <a:ext cx="0" cy="0"/>
          <a:chOff x="0" y="0"/>
          <a:chExt cx="0" cy="0"/>
        </a:xfrm>
      </p:grpSpPr>
      <p:sp>
        <p:nvSpPr>
          <p:cNvPr id="3972" name="Google Shape;3972;p58"/>
          <p:cNvSpPr/>
          <p:nvPr/>
        </p:nvSpPr>
        <p:spPr>
          <a:xfrm>
            <a:off x="5591503" y="1465041"/>
            <a:ext cx="2642675" cy="507898"/>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872359" y="1465041"/>
            <a:ext cx="2697853" cy="507168"/>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txBox="1">
            <a:spLocks noGrp="1"/>
          </p:cNvSpPr>
          <p:nvPr>
            <p:ph type="title" idx="8"/>
          </p:nvPr>
        </p:nvSpPr>
        <p:spPr>
          <a:xfrm>
            <a:off x="597228" y="198262"/>
            <a:ext cx="7717800" cy="572700"/>
          </a:xfrm>
          <a:prstGeom prst="rect">
            <a:avLst/>
          </a:prstGeom>
          <a:solidFill>
            <a:schemeClr val="accent6">
              <a:lumMod val="50000"/>
            </a:schemeClr>
          </a:solidFill>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effectLst>
                  <a:outerShdw blurRad="38100" dist="38100" dir="2700000" algn="tl">
                    <a:srgbClr val="000000">
                      <a:alpha val="43137"/>
                    </a:srgbClr>
                  </a:outerShdw>
                </a:effectLst>
              </a:rPr>
              <a:t>INTEGRANTES </a:t>
            </a:r>
            <a:endParaRPr dirty="0">
              <a:solidFill>
                <a:schemeClr val="tx1"/>
              </a:solidFill>
              <a:effectLst>
                <a:outerShdw blurRad="38100" dist="38100" dir="2700000" algn="tl">
                  <a:srgbClr val="000000">
                    <a:alpha val="43137"/>
                  </a:srgbClr>
                </a:outerShdw>
              </a:effectLst>
            </a:endParaRPr>
          </a:p>
        </p:txBody>
      </p:sp>
      <p:sp>
        <p:nvSpPr>
          <p:cNvPr id="3976" name="Google Shape;3976;p58"/>
          <p:cNvSpPr txBox="1">
            <a:spLocks noGrp="1"/>
          </p:cNvSpPr>
          <p:nvPr>
            <p:ph type="title"/>
          </p:nvPr>
        </p:nvSpPr>
        <p:spPr>
          <a:xfrm>
            <a:off x="597228" y="1572309"/>
            <a:ext cx="2930684"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ANDREA GUZÑAY </a:t>
            </a:r>
            <a:endParaRPr dirty="0"/>
          </a:p>
        </p:txBody>
      </p:sp>
      <p:sp>
        <p:nvSpPr>
          <p:cNvPr id="3978" name="Google Shape;3978;p58"/>
          <p:cNvSpPr txBox="1">
            <a:spLocks noGrp="1"/>
          </p:cNvSpPr>
          <p:nvPr>
            <p:ph type="title" idx="2"/>
          </p:nvPr>
        </p:nvSpPr>
        <p:spPr>
          <a:xfrm>
            <a:off x="6004067" y="1482460"/>
            <a:ext cx="2019300" cy="4448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JOFRE AZOGUE</a:t>
            </a:r>
            <a:endParaRPr dirty="0"/>
          </a:p>
        </p:txBody>
      </p:sp>
      <p:grpSp>
        <p:nvGrpSpPr>
          <p:cNvPr id="3988" name="Google Shape;3988;p58"/>
          <p:cNvGrpSpPr/>
          <p:nvPr/>
        </p:nvGrpSpPr>
        <p:grpSpPr>
          <a:xfrm rot="10800000">
            <a:off x="4456128" y="4381446"/>
            <a:ext cx="883262" cy="242091"/>
            <a:chOff x="2300350" y="2601250"/>
            <a:chExt cx="2275275" cy="623625"/>
          </a:xfrm>
        </p:grpSpPr>
        <p:sp>
          <p:nvSpPr>
            <p:cNvPr id="3989" name="Google Shape;3989;p5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58"/>
          <p:cNvGrpSpPr/>
          <p:nvPr/>
        </p:nvGrpSpPr>
        <p:grpSpPr>
          <a:xfrm>
            <a:off x="7812807" y="997962"/>
            <a:ext cx="1520982" cy="302065"/>
            <a:chOff x="5642557" y="-150670"/>
            <a:chExt cx="1520982" cy="302065"/>
          </a:xfrm>
        </p:grpSpPr>
        <p:sp>
          <p:nvSpPr>
            <p:cNvPr id="3996" name="Google Shape;3996;p5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58"/>
          <p:cNvGrpSpPr/>
          <p:nvPr/>
        </p:nvGrpSpPr>
        <p:grpSpPr>
          <a:xfrm rot="5400000">
            <a:off x="2818975" y="934625"/>
            <a:ext cx="98902" cy="553090"/>
            <a:chOff x="4898850" y="4820550"/>
            <a:chExt cx="98902" cy="553090"/>
          </a:xfrm>
        </p:grpSpPr>
        <p:sp>
          <p:nvSpPr>
            <p:cNvPr id="4002" name="Google Shape;4002;p5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Imagen 7"/>
          <p:cNvPicPr>
            <a:picLocks noChangeAspect="1"/>
          </p:cNvPicPr>
          <p:nvPr/>
        </p:nvPicPr>
        <p:blipFill>
          <a:blip r:embed="rId3"/>
          <a:stretch>
            <a:fillRect/>
          </a:stretch>
        </p:blipFill>
        <p:spPr>
          <a:xfrm>
            <a:off x="5854261" y="2245035"/>
            <a:ext cx="2246094" cy="22574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p:cNvPicPr>
            <a:picLocks noChangeAspect="1"/>
          </p:cNvPicPr>
          <p:nvPr/>
        </p:nvPicPr>
        <p:blipFill rotWithShape="1">
          <a:blip r:embed="rId4"/>
          <a:srcRect b="19022"/>
          <a:stretch/>
        </p:blipFill>
        <p:spPr>
          <a:xfrm>
            <a:off x="1242573" y="2232250"/>
            <a:ext cx="2173289" cy="2270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481482"/>
            <a:ext cx="3337642" cy="695661"/>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Colocamos </a:t>
            </a:r>
            <a:r>
              <a:rPr lang="es-ES" b="0" dirty="0">
                <a:solidFill>
                  <a:schemeClr val="tx1"/>
                </a:solidFill>
              </a:rPr>
              <a:t>pasta térmica</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14</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4452257" y="2330167"/>
            <a:ext cx="3311183" cy="2433386"/>
          </a:xfrm>
          <a:prstGeom prst="rect">
            <a:avLst/>
          </a:prstGeom>
        </p:spPr>
      </p:pic>
    </p:spTree>
    <p:extLst>
      <p:ext uri="{BB962C8B-B14F-4D97-AF65-F5344CB8AC3E}">
        <p14:creationId xmlns:p14="http://schemas.microsoft.com/office/powerpoint/2010/main" val="33696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481482"/>
            <a:ext cx="5428800" cy="782747"/>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Procedemos a conectar </a:t>
            </a:r>
            <a:r>
              <a:rPr lang="es-ES" b="0" dirty="0">
                <a:solidFill>
                  <a:schemeClr val="tx1"/>
                </a:solidFill>
              </a:rPr>
              <a:t>la fuente de carga.</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15</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4921479" y="2355580"/>
            <a:ext cx="3219899" cy="2295845"/>
          </a:xfrm>
          <a:prstGeom prst="rect">
            <a:avLst/>
          </a:prstGeom>
        </p:spPr>
      </p:pic>
    </p:spTree>
    <p:extLst>
      <p:ext uri="{BB962C8B-B14F-4D97-AF65-F5344CB8AC3E}">
        <p14:creationId xmlns:p14="http://schemas.microsoft.com/office/powerpoint/2010/main" val="263768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58372" y="1481482"/>
            <a:ext cx="4117685" cy="793632"/>
          </a:xfrm>
          <a:prstGeom prst="rect">
            <a:avLst/>
          </a:prstGeom>
          <a:solidFill>
            <a:srgbClr val="92D050"/>
          </a:solidFill>
        </p:spPr>
        <p:txBody>
          <a:bodyPr spcFirstLastPara="1" wrap="square" lIns="91425" tIns="91425" rIns="91425" bIns="91425" anchor="ctr" anchorCtr="0">
            <a:noAutofit/>
          </a:bodyPr>
          <a:lstStyle/>
          <a:p>
            <a:pPr lvl="0" algn="l"/>
            <a:r>
              <a:rPr lang="es-419" b="0" dirty="0" smtClean="0">
                <a:solidFill>
                  <a:schemeClr val="tx1"/>
                </a:solidFill>
              </a:rPr>
              <a:t>Conexión del </a:t>
            </a:r>
            <a:r>
              <a:rPr lang="es-419" b="0" dirty="0" err="1" smtClean="0">
                <a:solidFill>
                  <a:schemeClr val="tx1"/>
                </a:solidFill>
              </a:rPr>
              <a:t>flex</a:t>
            </a:r>
            <a:r>
              <a:rPr lang="es-419" b="0" dirty="0" smtClean="0">
                <a:solidFill>
                  <a:schemeClr val="tx1"/>
                </a:solidFill>
              </a:rPr>
              <a:t> de encendido y apagado.  </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16</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5521663" y="600134"/>
            <a:ext cx="2241777" cy="2114515"/>
          </a:xfrm>
          <a:prstGeom prst="rect">
            <a:avLst/>
          </a:prstGeom>
        </p:spPr>
      </p:pic>
      <p:sp>
        <p:nvSpPr>
          <p:cNvPr id="29" name="Google Shape;3107;p43"/>
          <p:cNvSpPr txBox="1">
            <a:spLocks/>
          </p:cNvSpPr>
          <p:nvPr/>
        </p:nvSpPr>
        <p:spPr>
          <a:xfrm>
            <a:off x="258372" y="3323603"/>
            <a:ext cx="4117685" cy="793632"/>
          </a:xfrm>
          <a:prstGeom prst="rect">
            <a:avLst/>
          </a:prstGeom>
          <a:solidFill>
            <a:srgbClr val="92D050"/>
          </a:solid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20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pPr algn="l"/>
            <a:r>
              <a:rPr lang="es-ES" b="0" dirty="0" smtClean="0">
                <a:solidFill>
                  <a:schemeClr val="tx1"/>
                </a:solidFill>
              </a:rPr>
              <a:t>Conexión del </a:t>
            </a:r>
            <a:r>
              <a:rPr lang="es-ES" b="0" dirty="0" err="1">
                <a:solidFill>
                  <a:schemeClr val="tx1"/>
                </a:solidFill>
              </a:rPr>
              <a:t>flex</a:t>
            </a:r>
            <a:r>
              <a:rPr lang="es-ES" b="0" dirty="0">
                <a:solidFill>
                  <a:schemeClr val="tx1"/>
                </a:solidFill>
              </a:rPr>
              <a:t> de pantalla o video</a:t>
            </a:r>
          </a:p>
        </p:txBody>
      </p:sp>
      <p:pic>
        <p:nvPicPr>
          <p:cNvPr id="5" name="Imagen 4"/>
          <p:cNvPicPr>
            <a:picLocks noChangeAspect="1"/>
          </p:cNvPicPr>
          <p:nvPr/>
        </p:nvPicPr>
        <p:blipFill>
          <a:blip r:embed="rId4"/>
          <a:stretch>
            <a:fillRect/>
          </a:stretch>
        </p:blipFill>
        <p:spPr>
          <a:xfrm>
            <a:off x="4744166" y="2842235"/>
            <a:ext cx="2012850" cy="2058389"/>
          </a:xfrm>
          <a:prstGeom prst="rect">
            <a:avLst/>
          </a:prstGeom>
        </p:spPr>
      </p:pic>
    </p:spTree>
    <p:extLst>
      <p:ext uri="{BB962C8B-B14F-4D97-AF65-F5344CB8AC3E}">
        <p14:creationId xmlns:p14="http://schemas.microsoft.com/office/powerpoint/2010/main" val="1602492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00121" y="1465673"/>
            <a:ext cx="5428800" cy="739204"/>
          </a:xfrm>
          <a:prstGeom prst="rect">
            <a:avLst/>
          </a:prstGeom>
          <a:solidFill>
            <a:srgbClr val="92D050"/>
          </a:solidFill>
        </p:spPr>
        <p:txBody>
          <a:bodyPr spcFirstLastPara="1" wrap="square" lIns="91425" tIns="91425" rIns="91425" bIns="91425" anchor="ctr" anchorCtr="0">
            <a:noAutofit/>
          </a:bodyPr>
          <a:lstStyle/>
          <a:p>
            <a:pPr lvl="0" algn="l"/>
            <a:r>
              <a:rPr lang="es-ES" b="0" dirty="0">
                <a:solidFill>
                  <a:schemeClr val="tx1"/>
                </a:solidFill>
              </a:rPr>
              <a:t>Colocamos el tornillo del módulo de la USB</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17</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4204179" y="2643944"/>
            <a:ext cx="3067478" cy="2152950"/>
          </a:xfrm>
          <a:prstGeom prst="rect">
            <a:avLst/>
          </a:prstGeom>
        </p:spPr>
      </p:pic>
    </p:spTree>
    <p:extLst>
      <p:ext uri="{BB962C8B-B14F-4D97-AF65-F5344CB8AC3E}">
        <p14:creationId xmlns:p14="http://schemas.microsoft.com/office/powerpoint/2010/main" val="44968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481483"/>
            <a:ext cx="5428800" cy="880718"/>
          </a:xfrm>
          <a:prstGeom prst="rect">
            <a:avLst/>
          </a:prstGeom>
          <a:solidFill>
            <a:srgbClr val="92D050"/>
          </a:solidFill>
        </p:spPr>
        <p:txBody>
          <a:bodyPr spcFirstLastPara="1" wrap="square" lIns="91425" tIns="91425" rIns="91425" bIns="91425" anchor="ctr" anchorCtr="0">
            <a:noAutofit/>
          </a:bodyPr>
          <a:lstStyle/>
          <a:p>
            <a:pPr lvl="0" algn="l"/>
            <a:r>
              <a:rPr lang="es-ES" dirty="0" smtClean="0"/>
              <a:t> </a:t>
            </a:r>
            <a:r>
              <a:rPr lang="es-ES" b="0" dirty="0" smtClean="0">
                <a:solidFill>
                  <a:schemeClr val="tx1"/>
                </a:solidFill>
              </a:rPr>
              <a:t>Limpieza y conexión de </a:t>
            </a:r>
            <a:r>
              <a:rPr lang="es-ES" b="0" dirty="0">
                <a:solidFill>
                  <a:schemeClr val="tx1"/>
                </a:solidFill>
              </a:rPr>
              <a:t>las bocinas o altavoces de la laptop</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18</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290321" y="2718744"/>
            <a:ext cx="3381847" cy="2305372"/>
          </a:xfrm>
          <a:prstGeom prst="rect">
            <a:avLst/>
          </a:prstGeom>
        </p:spPr>
      </p:pic>
      <p:pic>
        <p:nvPicPr>
          <p:cNvPr id="5" name="Imagen 4"/>
          <p:cNvPicPr>
            <a:picLocks noChangeAspect="1"/>
          </p:cNvPicPr>
          <p:nvPr/>
        </p:nvPicPr>
        <p:blipFill>
          <a:blip r:embed="rId4"/>
          <a:stretch>
            <a:fillRect/>
          </a:stretch>
        </p:blipFill>
        <p:spPr>
          <a:xfrm>
            <a:off x="5219623" y="2718744"/>
            <a:ext cx="2581635" cy="2314898"/>
          </a:xfrm>
          <a:prstGeom prst="rect">
            <a:avLst/>
          </a:prstGeom>
        </p:spPr>
      </p:pic>
      <p:pic>
        <p:nvPicPr>
          <p:cNvPr id="6" name="Imagen 5"/>
          <p:cNvPicPr>
            <a:picLocks noChangeAspect="1"/>
          </p:cNvPicPr>
          <p:nvPr/>
        </p:nvPicPr>
        <p:blipFill>
          <a:blip r:embed="rId5"/>
          <a:stretch>
            <a:fillRect/>
          </a:stretch>
        </p:blipFill>
        <p:spPr>
          <a:xfrm>
            <a:off x="6123723" y="111970"/>
            <a:ext cx="2448267" cy="2248214"/>
          </a:xfrm>
          <a:prstGeom prst="rect">
            <a:avLst/>
          </a:prstGeom>
        </p:spPr>
      </p:pic>
    </p:spTree>
    <p:extLst>
      <p:ext uri="{BB962C8B-B14F-4D97-AF65-F5344CB8AC3E}">
        <p14:creationId xmlns:p14="http://schemas.microsoft.com/office/powerpoint/2010/main" val="149928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481482"/>
            <a:ext cx="5428800" cy="782747"/>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Colocamos </a:t>
            </a:r>
            <a:r>
              <a:rPr lang="es-ES" b="0" dirty="0">
                <a:solidFill>
                  <a:schemeClr val="tx1"/>
                </a:solidFill>
              </a:rPr>
              <a:t>el disipador pasivo de calor y lo atornillamos.</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19</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3373981" y="2654921"/>
            <a:ext cx="3441065" cy="2102135"/>
          </a:xfrm>
          <a:prstGeom prst="rect">
            <a:avLst/>
          </a:prstGeom>
        </p:spPr>
      </p:pic>
    </p:spTree>
    <p:extLst>
      <p:ext uri="{BB962C8B-B14F-4D97-AF65-F5344CB8AC3E}">
        <p14:creationId xmlns:p14="http://schemas.microsoft.com/office/powerpoint/2010/main" val="382070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665514"/>
            <a:ext cx="5428800" cy="1023257"/>
          </a:xfrm>
          <a:prstGeom prst="rect">
            <a:avLst/>
          </a:prstGeom>
          <a:solidFill>
            <a:srgbClr val="92D050"/>
          </a:solidFill>
        </p:spPr>
        <p:txBody>
          <a:bodyPr spcFirstLastPara="1" wrap="square" lIns="91425" tIns="91425" rIns="91425" bIns="91425" anchor="ctr" anchorCtr="0">
            <a:noAutofit/>
          </a:bodyPr>
          <a:lstStyle/>
          <a:p>
            <a:pPr lvl="0" algn="l"/>
            <a:r>
              <a:rPr lang="es-ES" b="0" dirty="0">
                <a:solidFill>
                  <a:schemeClr val="tx1"/>
                </a:solidFill>
              </a:rPr>
              <a:t>Colocamos la tarjeta de WIFI y le ponemos su respectivo tornillo. </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20</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5661672" y="2440308"/>
            <a:ext cx="3283578" cy="2418820"/>
          </a:xfrm>
          <a:prstGeom prst="rect">
            <a:avLst/>
          </a:prstGeom>
        </p:spPr>
      </p:pic>
    </p:spTree>
    <p:extLst>
      <p:ext uri="{BB962C8B-B14F-4D97-AF65-F5344CB8AC3E}">
        <p14:creationId xmlns:p14="http://schemas.microsoft.com/office/powerpoint/2010/main" val="2159562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665514"/>
            <a:ext cx="5428800" cy="1023257"/>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Colocamos </a:t>
            </a:r>
            <a:r>
              <a:rPr lang="es-ES" b="0" dirty="0">
                <a:solidFill>
                  <a:schemeClr val="tx1"/>
                </a:solidFill>
              </a:rPr>
              <a:t>el disco duro en este caso es un SSD para un buen rendimiento de la portátil</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21</a:t>
            </a:r>
            <a:endParaRPr lang="es-419" sz="3600" dirty="0">
              <a:latin typeface="Arial Black" panose="020B0A04020102020204" pitchFamily="34" charset="0"/>
            </a:endParaRPr>
          </a:p>
        </p:txBody>
      </p:sp>
      <p:pic>
        <p:nvPicPr>
          <p:cNvPr id="4" name="Imagen 3"/>
          <p:cNvPicPr>
            <a:picLocks noChangeAspect="1"/>
          </p:cNvPicPr>
          <p:nvPr/>
        </p:nvPicPr>
        <p:blipFill>
          <a:blip r:embed="rId3"/>
          <a:stretch>
            <a:fillRect/>
          </a:stretch>
        </p:blipFill>
        <p:spPr>
          <a:xfrm>
            <a:off x="5313407" y="2875928"/>
            <a:ext cx="2610214" cy="1991003"/>
          </a:xfrm>
          <a:prstGeom prst="rect">
            <a:avLst/>
          </a:prstGeom>
        </p:spPr>
      </p:pic>
    </p:spTree>
    <p:extLst>
      <p:ext uri="{BB962C8B-B14F-4D97-AF65-F5344CB8AC3E}">
        <p14:creationId xmlns:p14="http://schemas.microsoft.com/office/powerpoint/2010/main" val="82651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665514"/>
            <a:ext cx="5428800" cy="1023257"/>
          </a:xfrm>
          <a:prstGeom prst="rect">
            <a:avLst/>
          </a:prstGeom>
          <a:solidFill>
            <a:srgbClr val="92D050"/>
          </a:solidFill>
        </p:spPr>
        <p:txBody>
          <a:bodyPr spcFirstLastPara="1" wrap="square" lIns="91425" tIns="91425" rIns="91425" bIns="91425" anchor="ctr" anchorCtr="0">
            <a:noAutofit/>
          </a:bodyPr>
          <a:lstStyle/>
          <a:p>
            <a:pPr lvl="0" algn="l"/>
            <a:r>
              <a:rPr lang="es-ES" b="0" dirty="0">
                <a:solidFill>
                  <a:schemeClr val="tx1"/>
                </a:solidFill>
              </a:rPr>
              <a:t>Colocamos la tarjeta de WIFI y le ponemos su respectivo tornillo. </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20</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5661672" y="2440308"/>
            <a:ext cx="3283578" cy="2418820"/>
          </a:xfrm>
          <a:prstGeom prst="rect">
            <a:avLst/>
          </a:prstGeom>
        </p:spPr>
      </p:pic>
    </p:spTree>
    <p:extLst>
      <p:ext uri="{BB962C8B-B14F-4D97-AF65-F5344CB8AC3E}">
        <p14:creationId xmlns:p14="http://schemas.microsoft.com/office/powerpoint/2010/main" val="3380416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41"/>
          <p:cNvSpPr/>
          <p:nvPr/>
        </p:nvSpPr>
        <p:spPr>
          <a:xfrm>
            <a:off x="3166711" y="3268439"/>
            <a:ext cx="2704657" cy="94125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011" name="Google Shape;3011;p41"/>
          <p:cNvSpPr/>
          <p:nvPr/>
        </p:nvSpPr>
        <p:spPr>
          <a:xfrm>
            <a:off x="6131594" y="2837862"/>
            <a:ext cx="2267700" cy="1632081"/>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1"/>
          <p:cNvSpPr/>
          <p:nvPr/>
        </p:nvSpPr>
        <p:spPr>
          <a:xfrm>
            <a:off x="152400" y="2601686"/>
            <a:ext cx="2754086" cy="2177699"/>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1"/>
          <p:cNvSpPr txBox="1">
            <a:spLocks noGrp="1"/>
          </p:cNvSpPr>
          <p:nvPr>
            <p:ph type="title" idx="2"/>
          </p:nvPr>
        </p:nvSpPr>
        <p:spPr>
          <a:xfrm>
            <a:off x="251511" y="2843483"/>
            <a:ext cx="2495484" cy="1792277"/>
          </a:xfrm>
          <a:prstGeom prst="rect">
            <a:avLst/>
          </a:prstGeom>
        </p:spPr>
        <p:txBody>
          <a:bodyPr spcFirstLastPara="1" wrap="square" lIns="91425" tIns="91425" rIns="91425" bIns="91425" anchor="ctr" anchorCtr="0">
            <a:noAutofit/>
          </a:bodyPr>
          <a:lstStyle/>
          <a:p>
            <a:pPr lvl="0"/>
            <a:r>
              <a:rPr lang="es-ES" b="0" dirty="0">
                <a:solidFill>
                  <a:schemeClr val="tx1"/>
                </a:solidFill>
              </a:rPr>
              <a:t>verificamos que estese conectado todos los componentes sea </a:t>
            </a:r>
            <a:r>
              <a:rPr lang="es-ES" b="0" dirty="0" err="1">
                <a:solidFill>
                  <a:schemeClr val="tx1"/>
                </a:solidFill>
              </a:rPr>
              <a:t>flex</a:t>
            </a:r>
            <a:r>
              <a:rPr lang="es-ES" b="0" dirty="0">
                <a:solidFill>
                  <a:schemeClr val="tx1"/>
                </a:solidFill>
              </a:rPr>
              <a:t> disco duro memoria </a:t>
            </a:r>
            <a:r>
              <a:rPr lang="es-ES" b="0" dirty="0" err="1">
                <a:solidFill>
                  <a:schemeClr val="tx1"/>
                </a:solidFill>
              </a:rPr>
              <a:t>ram</a:t>
            </a:r>
            <a:r>
              <a:rPr lang="es-ES" b="0" dirty="0">
                <a:solidFill>
                  <a:schemeClr val="tx1"/>
                </a:solidFill>
              </a:rPr>
              <a:t> y otros periféricos.</a:t>
            </a:r>
            <a:endParaRPr b="0" dirty="0">
              <a:solidFill>
                <a:schemeClr val="tx1"/>
              </a:solidFill>
            </a:endParaRPr>
          </a:p>
        </p:txBody>
      </p:sp>
      <p:grpSp>
        <p:nvGrpSpPr>
          <p:cNvPr id="3020" name="Google Shape;3020;p41"/>
          <p:cNvGrpSpPr/>
          <p:nvPr/>
        </p:nvGrpSpPr>
        <p:grpSpPr>
          <a:xfrm>
            <a:off x="5419567" y="4501791"/>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Título 4"/>
          <p:cNvSpPr>
            <a:spLocks noGrp="1"/>
          </p:cNvSpPr>
          <p:nvPr>
            <p:ph type="title" idx="3"/>
          </p:nvPr>
        </p:nvSpPr>
        <p:spPr>
          <a:xfrm>
            <a:off x="3246436" y="3300377"/>
            <a:ext cx="2265600" cy="941252"/>
          </a:xfrm>
        </p:spPr>
        <p:txBody>
          <a:bodyPr/>
          <a:lstStyle/>
          <a:p>
            <a:r>
              <a:rPr lang="es-ES" b="0" dirty="0">
                <a:solidFill>
                  <a:schemeClr val="tx1"/>
                </a:solidFill>
              </a:rPr>
              <a:t>Colocamos la tapa inferior de la </a:t>
            </a:r>
            <a:r>
              <a:rPr lang="es-ES" b="0" dirty="0" smtClean="0">
                <a:solidFill>
                  <a:schemeClr val="tx1"/>
                </a:solidFill>
              </a:rPr>
              <a:t>carcasa.</a:t>
            </a:r>
            <a:endParaRPr lang="es-419" b="0" dirty="0">
              <a:solidFill>
                <a:schemeClr val="tx1"/>
              </a:solidFill>
            </a:endParaRPr>
          </a:p>
        </p:txBody>
      </p:sp>
      <p:sp>
        <p:nvSpPr>
          <p:cNvPr id="7" name="Título 6"/>
          <p:cNvSpPr>
            <a:spLocks noGrp="1"/>
          </p:cNvSpPr>
          <p:nvPr>
            <p:ph type="title" idx="5"/>
          </p:nvPr>
        </p:nvSpPr>
        <p:spPr>
          <a:xfrm>
            <a:off x="6340604" y="3465165"/>
            <a:ext cx="2265600" cy="273900"/>
          </a:xfrm>
        </p:spPr>
        <p:txBody>
          <a:bodyPr/>
          <a:lstStyle/>
          <a:p>
            <a:pPr algn="l"/>
            <a:r>
              <a:rPr lang="es-ES" b="0" dirty="0">
                <a:solidFill>
                  <a:schemeClr val="tx1"/>
                </a:solidFill>
              </a:rPr>
              <a:t>Colocamos sus respectivos tornillos a la </a:t>
            </a:r>
            <a:r>
              <a:rPr lang="es-ES" b="0" dirty="0" smtClean="0">
                <a:solidFill>
                  <a:schemeClr val="tx1"/>
                </a:solidFill>
              </a:rPr>
              <a:t>portátil.</a:t>
            </a:r>
            <a:endParaRPr lang="es-419" b="0" dirty="0">
              <a:solidFill>
                <a:schemeClr val="tx1"/>
              </a:solidFill>
            </a:endParaRPr>
          </a:p>
        </p:txBody>
      </p:sp>
      <p:pic>
        <p:nvPicPr>
          <p:cNvPr id="8" name="Imagen 7"/>
          <p:cNvPicPr>
            <a:picLocks noChangeAspect="1"/>
          </p:cNvPicPr>
          <p:nvPr/>
        </p:nvPicPr>
        <p:blipFill>
          <a:blip r:embed="rId3"/>
          <a:stretch>
            <a:fillRect/>
          </a:stretch>
        </p:blipFill>
        <p:spPr>
          <a:xfrm>
            <a:off x="400966" y="728033"/>
            <a:ext cx="2206747" cy="1730028"/>
          </a:xfrm>
          <a:prstGeom prst="rect">
            <a:avLst/>
          </a:prstGeom>
        </p:spPr>
      </p:pic>
      <p:pic>
        <p:nvPicPr>
          <p:cNvPr id="9" name="Imagen 8"/>
          <p:cNvPicPr>
            <a:picLocks noChangeAspect="1"/>
          </p:cNvPicPr>
          <p:nvPr/>
        </p:nvPicPr>
        <p:blipFill>
          <a:blip r:embed="rId4"/>
          <a:stretch>
            <a:fillRect/>
          </a:stretch>
        </p:blipFill>
        <p:spPr>
          <a:xfrm>
            <a:off x="3482580" y="961971"/>
            <a:ext cx="2008176" cy="1704356"/>
          </a:xfrm>
          <a:prstGeom prst="rect">
            <a:avLst/>
          </a:prstGeom>
        </p:spPr>
      </p:pic>
      <p:pic>
        <p:nvPicPr>
          <p:cNvPr id="10" name="Imagen 9"/>
          <p:cNvPicPr>
            <a:picLocks noChangeAspect="1"/>
          </p:cNvPicPr>
          <p:nvPr/>
        </p:nvPicPr>
        <p:blipFill>
          <a:blip r:embed="rId5"/>
          <a:stretch>
            <a:fillRect/>
          </a:stretch>
        </p:blipFill>
        <p:spPr>
          <a:xfrm>
            <a:off x="6210381" y="1075126"/>
            <a:ext cx="2207027" cy="1382935"/>
          </a:xfrm>
          <a:prstGeom prst="rect">
            <a:avLst/>
          </a:prstGeom>
        </p:spPr>
      </p:pic>
      <p:sp>
        <p:nvSpPr>
          <p:cNvPr id="12" name="Rectángulo 11"/>
          <p:cNvSpPr/>
          <p:nvPr/>
        </p:nvSpPr>
        <p:spPr>
          <a:xfrm>
            <a:off x="3108906" y="301246"/>
            <a:ext cx="2499860" cy="51611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smtClean="0">
                <a:solidFill>
                  <a:schemeClr val="tx1"/>
                </a:solidFill>
                <a:latin typeface="Arial Black" panose="020B0A04020102020204" pitchFamily="34" charset="0"/>
              </a:rPr>
              <a:t>PASO</a:t>
            </a:r>
            <a:r>
              <a:rPr lang="es-419" dirty="0" smtClean="0"/>
              <a:t> </a:t>
            </a:r>
            <a:endParaRPr lang="es-419" dirty="0"/>
          </a:p>
        </p:txBody>
      </p:sp>
      <p:sp>
        <p:nvSpPr>
          <p:cNvPr id="11" name="Elipse 10"/>
          <p:cNvSpPr/>
          <p:nvPr/>
        </p:nvSpPr>
        <p:spPr>
          <a:xfrm>
            <a:off x="2431150" y="20462"/>
            <a:ext cx="1072751" cy="107768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400" dirty="0" smtClean="0">
                <a:solidFill>
                  <a:schemeClr val="bg1"/>
                </a:solidFill>
                <a:latin typeface="Arial Black" panose="020B0A04020102020204" pitchFamily="34" charset="0"/>
              </a:rPr>
              <a:t>21</a:t>
            </a:r>
            <a:endParaRPr lang="es-419" sz="2400" dirty="0">
              <a:solidFill>
                <a:schemeClr val="bg1"/>
              </a:solidFill>
              <a:latin typeface="Arial Black" panose="020B0A04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a:xfrm>
            <a:off x="59649" y="1129748"/>
            <a:ext cx="4291634" cy="2753373"/>
          </a:xfrm>
          <a:solidFill>
            <a:srgbClr val="92D050"/>
          </a:solidFill>
          <a:ln>
            <a:solidFill>
              <a:schemeClr val="tx1"/>
            </a:solidFill>
          </a:ln>
        </p:spPr>
        <p:txBody>
          <a:bodyPr/>
          <a:lstStyle/>
          <a:p>
            <a:r>
              <a:rPr lang="es-419" sz="2000" b="1" u="sng" dirty="0" smtClean="0">
                <a:effectLst>
                  <a:outerShdw blurRad="38100" dist="38100" dir="2700000" algn="tl">
                    <a:srgbClr val="000000">
                      <a:alpha val="43137"/>
                    </a:srgbClr>
                  </a:outerShdw>
                </a:effectLst>
              </a:rPr>
              <a:t>Objetivo General </a:t>
            </a:r>
          </a:p>
          <a:p>
            <a:r>
              <a:rPr lang="es-ES" sz="1600" dirty="0">
                <a:solidFill>
                  <a:schemeClr val="tx1"/>
                </a:solidFill>
              </a:rPr>
              <a:t>Hacer un mantenimiento de nuestro pc o laptop y describir cada componente que se pudo observar para hacer el mantenimiento preventivo y dar una solución si se lo necesita el computador. </a:t>
            </a:r>
            <a:endParaRPr lang="es-419" sz="1600" dirty="0">
              <a:solidFill>
                <a:schemeClr val="tx1"/>
              </a:solidFill>
            </a:endParaRPr>
          </a:p>
          <a:p>
            <a:endParaRPr lang="es-419" sz="2000" b="1" dirty="0">
              <a:effectLst>
                <a:outerShdw blurRad="38100" dist="38100" dir="2700000" algn="tl">
                  <a:srgbClr val="000000">
                    <a:alpha val="43137"/>
                  </a:srgbClr>
                </a:outerShdw>
              </a:effectLst>
            </a:endParaRPr>
          </a:p>
        </p:txBody>
      </p:sp>
      <p:sp>
        <p:nvSpPr>
          <p:cNvPr id="3" name="Subtítulo 2"/>
          <p:cNvSpPr>
            <a:spLocks noGrp="1"/>
          </p:cNvSpPr>
          <p:nvPr>
            <p:ph type="subTitle" idx="2"/>
          </p:nvPr>
        </p:nvSpPr>
        <p:spPr>
          <a:xfrm>
            <a:off x="4477408" y="677803"/>
            <a:ext cx="4456386" cy="4346141"/>
          </a:xfrm>
          <a:solidFill>
            <a:srgbClr val="92D050"/>
          </a:solidFill>
          <a:ln>
            <a:solidFill>
              <a:schemeClr val="tx1"/>
            </a:solidFill>
          </a:ln>
        </p:spPr>
        <p:txBody>
          <a:bodyPr/>
          <a:lstStyle/>
          <a:p>
            <a:r>
              <a:rPr lang="es-419" sz="2000" b="1" u="sng" dirty="0" smtClean="0">
                <a:effectLst>
                  <a:outerShdw blurRad="38100" dist="38100" dir="2700000" algn="tl">
                    <a:srgbClr val="000000">
                      <a:alpha val="43137"/>
                    </a:srgbClr>
                  </a:outerShdw>
                </a:effectLst>
              </a:rPr>
              <a:t>Objetivos Específicos </a:t>
            </a:r>
          </a:p>
          <a:p>
            <a:r>
              <a:rPr lang="es-ES" sz="1600" dirty="0">
                <a:solidFill>
                  <a:schemeClr val="tx1"/>
                </a:solidFill>
              </a:rPr>
              <a:t>Conocer el modelo de la laptop para poder hacer el mantenimiento preventivo que se va a realizar. </a:t>
            </a:r>
          </a:p>
          <a:p>
            <a:r>
              <a:rPr lang="es-ES" sz="1600" dirty="0">
                <a:solidFill>
                  <a:schemeClr val="tx1"/>
                </a:solidFill>
              </a:rPr>
              <a:t>Examinar los mínimos detalles que se puede presentar al momento de dar un mantenimiento preventivo antes de la desarmada y describir al usuario las fallas que se esté presentando del computador. </a:t>
            </a:r>
          </a:p>
          <a:p>
            <a:r>
              <a:rPr lang="es-ES" sz="1600" dirty="0">
                <a:solidFill>
                  <a:schemeClr val="tx1"/>
                </a:solidFill>
              </a:rPr>
              <a:t>Demostrar lo adquirido las enseñanzas en la hora de clases del docente y poner en práctica para el mantenimiento preventivo que se va a realizar con sus respectivas herramientas y su debido adecuado manejo de las mismas tanto como software como hardware.</a:t>
            </a:r>
            <a:endParaRPr lang="es-419" sz="1600" dirty="0">
              <a:solidFill>
                <a:schemeClr val="tx1"/>
              </a:solidFill>
            </a:endParaRPr>
          </a:p>
          <a:p>
            <a:endParaRPr lang="es-419" sz="1600" b="1" dirty="0">
              <a:effectLst>
                <a:outerShdw blurRad="38100" dist="38100" dir="2700000" algn="tl">
                  <a:srgbClr val="000000">
                    <a:alpha val="43137"/>
                  </a:srgbClr>
                </a:outerShdw>
              </a:effectLst>
            </a:endParaRPr>
          </a:p>
        </p:txBody>
      </p:sp>
      <p:sp>
        <p:nvSpPr>
          <p:cNvPr id="4" name="Título 3"/>
          <p:cNvSpPr>
            <a:spLocks noGrp="1"/>
          </p:cNvSpPr>
          <p:nvPr>
            <p:ph type="title"/>
          </p:nvPr>
        </p:nvSpPr>
        <p:spPr>
          <a:xfrm>
            <a:off x="492383" y="0"/>
            <a:ext cx="7717800" cy="572700"/>
          </a:xfrm>
          <a:solidFill>
            <a:schemeClr val="accent6">
              <a:lumMod val="50000"/>
            </a:schemeClr>
          </a:solidFill>
        </p:spPr>
        <p:txBody>
          <a:bodyPr/>
          <a:lstStyle/>
          <a:p>
            <a:r>
              <a:rPr lang="es-419" dirty="0" smtClean="0">
                <a:solidFill>
                  <a:schemeClr val="tx1"/>
                </a:solidFill>
              </a:rPr>
              <a:t>OBJETIVOS</a:t>
            </a:r>
            <a:r>
              <a:rPr lang="es-419" dirty="0" smtClean="0"/>
              <a:t> </a:t>
            </a:r>
            <a:endParaRPr lang="es-419" dirty="0"/>
          </a:p>
        </p:txBody>
      </p:sp>
      <p:grpSp>
        <p:nvGrpSpPr>
          <p:cNvPr id="5" name="Google Shape;2668;p33"/>
          <p:cNvGrpSpPr/>
          <p:nvPr/>
        </p:nvGrpSpPr>
        <p:grpSpPr>
          <a:xfrm flipH="1">
            <a:off x="336331" y="4004442"/>
            <a:ext cx="3899338" cy="629404"/>
            <a:chOff x="7857346" y="3902355"/>
            <a:chExt cx="1823016" cy="296643"/>
          </a:xfrm>
        </p:grpSpPr>
        <p:sp>
          <p:nvSpPr>
            <p:cNvPr id="6"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Imagen 11"/>
          <p:cNvPicPr>
            <a:picLocks noChangeAspect="1"/>
          </p:cNvPicPr>
          <p:nvPr/>
        </p:nvPicPr>
        <p:blipFill>
          <a:blip r:embed="rId2"/>
          <a:stretch>
            <a:fillRect/>
          </a:stretch>
        </p:blipFill>
        <p:spPr>
          <a:xfrm>
            <a:off x="2065181" y="3031808"/>
            <a:ext cx="2916442" cy="1945267"/>
          </a:xfrm>
          <a:prstGeom prst="ellipse">
            <a:avLst/>
          </a:prstGeom>
          <a:ln>
            <a:noFill/>
          </a:ln>
          <a:effectLst>
            <a:softEdge rad="112500"/>
          </a:effectLst>
        </p:spPr>
      </p:pic>
    </p:spTree>
    <p:extLst>
      <p:ext uri="{BB962C8B-B14F-4D97-AF65-F5344CB8AC3E}">
        <p14:creationId xmlns:p14="http://schemas.microsoft.com/office/powerpoint/2010/main" val="2614331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32872" y="1393372"/>
            <a:ext cx="5428800" cy="1295400"/>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Prendemos la PC </a:t>
            </a:r>
            <a:r>
              <a:rPr lang="es-ES" b="0" dirty="0">
                <a:solidFill>
                  <a:schemeClr val="tx1"/>
                </a:solidFill>
              </a:rPr>
              <a:t>y nos muestra un mensaje que la CMOS a sido restablecido ya que anteriormente le quitamos la pila por ende nos muestra este mensaje.</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22</a:t>
            </a:r>
            <a:endParaRPr lang="es-419" sz="3600" dirty="0">
              <a:latin typeface="Arial Black" panose="020B0A04020102020204" pitchFamily="34" charset="0"/>
            </a:endParaRPr>
          </a:p>
        </p:txBody>
      </p:sp>
      <p:pic>
        <p:nvPicPr>
          <p:cNvPr id="4" name="Imagen 3"/>
          <p:cNvPicPr>
            <a:picLocks noChangeAspect="1"/>
          </p:cNvPicPr>
          <p:nvPr/>
        </p:nvPicPr>
        <p:blipFill>
          <a:blip r:embed="rId3"/>
          <a:stretch>
            <a:fillRect/>
          </a:stretch>
        </p:blipFill>
        <p:spPr>
          <a:xfrm>
            <a:off x="4278087" y="2754731"/>
            <a:ext cx="3823849" cy="2233397"/>
          </a:xfrm>
          <a:prstGeom prst="rect">
            <a:avLst/>
          </a:prstGeom>
        </p:spPr>
      </p:pic>
    </p:spTree>
    <p:extLst>
      <p:ext uri="{BB962C8B-B14F-4D97-AF65-F5344CB8AC3E}">
        <p14:creationId xmlns:p14="http://schemas.microsoft.com/office/powerpoint/2010/main" val="4264926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283872" y="1330436"/>
            <a:ext cx="5428800" cy="1034143"/>
          </a:xfrm>
          <a:prstGeom prst="rect">
            <a:avLst/>
          </a:prstGeom>
          <a:solidFill>
            <a:srgbClr val="92D050"/>
          </a:solidFill>
        </p:spPr>
        <p:txBody>
          <a:bodyPr spcFirstLastPara="1" wrap="square" lIns="91425" tIns="91425" rIns="91425" bIns="91425" anchor="ctr" anchorCtr="0">
            <a:noAutofit/>
          </a:bodyPr>
          <a:lstStyle/>
          <a:p>
            <a:pPr lvl="0" algn="l"/>
            <a:r>
              <a:rPr lang="es-419" dirty="0" smtClean="0">
                <a:solidFill>
                  <a:schemeClr val="tx1"/>
                </a:solidFill>
              </a:rPr>
              <a:t>COMPROBAMOS</a:t>
            </a:r>
            <a:r>
              <a:rPr lang="es-419" b="0" dirty="0" smtClean="0">
                <a:solidFill>
                  <a:schemeClr val="tx1"/>
                </a:solidFill>
              </a:rPr>
              <a:t> QUE LA LAPTOP FUNCIONE CORRECTAMTE, después del mantenimiento preventivo.</a:t>
            </a:r>
            <a:endParaRPr b="0" dirty="0">
              <a:solidFill>
                <a:schemeClr val="tx1"/>
              </a:solidFill>
            </a:endParaRPr>
          </a:p>
        </p:txBody>
      </p:sp>
      <p:sp>
        <p:nvSpPr>
          <p:cNvPr id="3108" name="Google Shape;3108;p43"/>
          <p:cNvSpPr txBox="1">
            <a:spLocks noGrp="1"/>
          </p:cNvSpPr>
          <p:nvPr>
            <p:ph type="subTitle" idx="1"/>
          </p:nvPr>
        </p:nvSpPr>
        <p:spPr>
          <a:xfrm>
            <a:off x="2123537" y="392910"/>
            <a:ext cx="2970977" cy="5977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PASO</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Elipse 1"/>
          <p:cNvSpPr/>
          <p:nvPr/>
        </p:nvSpPr>
        <p:spPr>
          <a:xfrm>
            <a:off x="1571911" y="147505"/>
            <a:ext cx="1137543" cy="10885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600" dirty="0" smtClean="0">
                <a:latin typeface="Arial Black" panose="020B0A04020102020204" pitchFamily="34" charset="0"/>
              </a:rPr>
              <a:t>23</a:t>
            </a:r>
            <a:endParaRPr lang="es-419" sz="3600" dirty="0">
              <a:latin typeface="Arial Black" panose="020B0A04020102020204" pitchFamily="34" charset="0"/>
            </a:endParaRPr>
          </a:p>
        </p:txBody>
      </p:sp>
      <p:pic>
        <p:nvPicPr>
          <p:cNvPr id="3" name="Imagen 2"/>
          <p:cNvPicPr>
            <a:picLocks noChangeAspect="1"/>
          </p:cNvPicPr>
          <p:nvPr/>
        </p:nvPicPr>
        <p:blipFill>
          <a:blip r:embed="rId3"/>
          <a:stretch>
            <a:fillRect/>
          </a:stretch>
        </p:blipFill>
        <p:spPr>
          <a:xfrm>
            <a:off x="3448862" y="2405436"/>
            <a:ext cx="5259710" cy="2629965"/>
          </a:xfrm>
          <a:prstGeom prst="rect">
            <a:avLst/>
          </a:prstGeom>
          <a:ln>
            <a:noFill/>
          </a:ln>
          <a:effectLst>
            <a:softEdge rad="112500"/>
          </a:effectLst>
        </p:spPr>
      </p:pic>
    </p:spTree>
    <p:extLst>
      <p:ext uri="{BB962C8B-B14F-4D97-AF65-F5344CB8AC3E}">
        <p14:creationId xmlns:p14="http://schemas.microsoft.com/office/powerpoint/2010/main" val="1264873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grpSp>
        <p:nvGrpSpPr>
          <p:cNvPr id="3020" name="Google Shape;3020;p41"/>
          <p:cNvGrpSpPr/>
          <p:nvPr/>
        </p:nvGrpSpPr>
        <p:grpSpPr>
          <a:xfrm>
            <a:off x="5419567" y="4501791"/>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 name="Rectángulo 11"/>
          <p:cNvSpPr/>
          <p:nvPr/>
        </p:nvSpPr>
        <p:spPr>
          <a:xfrm>
            <a:off x="1159120" y="1219201"/>
            <a:ext cx="7028438" cy="2343806"/>
          </a:xfrm>
          <a:prstGeom prst="rect">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smtClean="0">
                <a:solidFill>
                  <a:schemeClr val="tx1"/>
                </a:solidFill>
                <a:latin typeface="Arial Black" panose="020B0A04020102020204" pitchFamily="34" charset="0"/>
              </a:rPr>
              <a:t>CONCLUSIONES Y RECOMENDACIONES </a:t>
            </a:r>
            <a:r>
              <a:rPr lang="es-419" dirty="0" smtClean="0"/>
              <a:t> </a:t>
            </a:r>
            <a:endParaRPr lang="es-419" dirty="0"/>
          </a:p>
        </p:txBody>
      </p:sp>
    </p:spTree>
    <p:extLst>
      <p:ext uri="{BB962C8B-B14F-4D97-AF65-F5344CB8AC3E}">
        <p14:creationId xmlns:p14="http://schemas.microsoft.com/office/powerpoint/2010/main" val="309951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2" name="Google Shape;3012;p41"/>
          <p:cNvSpPr/>
          <p:nvPr/>
        </p:nvSpPr>
        <p:spPr>
          <a:xfrm>
            <a:off x="-336331" y="0"/>
            <a:ext cx="10026869" cy="5044965"/>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1"/>
          <p:cNvSpPr txBox="1">
            <a:spLocks noGrp="1"/>
          </p:cNvSpPr>
          <p:nvPr>
            <p:ph type="title" idx="2"/>
          </p:nvPr>
        </p:nvSpPr>
        <p:spPr>
          <a:xfrm>
            <a:off x="433551" y="-189186"/>
            <a:ext cx="8387255" cy="5332687"/>
          </a:xfrm>
          <a:prstGeom prst="rect">
            <a:avLst/>
          </a:prstGeom>
        </p:spPr>
        <p:txBody>
          <a:bodyPr spcFirstLastPara="1" wrap="square" lIns="91425" tIns="91425" rIns="91425" bIns="91425" anchor="ctr" anchorCtr="0">
            <a:noAutofit/>
          </a:bodyPr>
          <a:lstStyle/>
          <a:p>
            <a:pPr lvl="0" algn="l"/>
            <a:r>
              <a:rPr lang="es-419" u="sng" dirty="0" smtClean="0">
                <a:solidFill>
                  <a:schemeClr val="tx1"/>
                </a:solidFill>
              </a:rPr>
              <a:t>     Conclusiones </a:t>
            </a:r>
            <a:r>
              <a:rPr lang="es-419" b="0" dirty="0" smtClean="0">
                <a:solidFill>
                  <a:schemeClr val="tx1"/>
                </a:solidFill>
              </a:rPr>
              <a:t/>
            </a:r>
            <a:br>
              <a:rPr lang="es-419" b="0" dirty="0" smtClean="0">
                <a:solidFill>
                  <a:schemeClr val="tx1"/>
                </a:solidFill>
              </a:rPr>
            </a:br>
            <a:r>
              <a:rPr lang="es-419" b="0" dirty="0" smtClean="0">
                <a:solidFill>
                  <a:schemeClr val="tx1"/>
                </a:solidFill>
              </a:rPr>
              <a:t/>
            </a:r>
            <a:br>
              <a:rPr lang="es-419" b="0" dirty="0" smtClean="0">
                <a:solidFill>
                  <a:schemeClr val="tx1"/>
                </a:solidFill>
              </a:rPr>
            </a:br>
            <a:r>
              <a:rPr lang="es-419" b="0" dirty="0" smtClean="0">
                <a:solidFill>
                  <a:schemeClr val="tx1"/>
                </a:solidFill>
              </a:rPr>
              <a:t>-</a:t>
            </a:r>
            <a:r>
              <a:rPr lang="es-ES" b="0" dirty="0" smtClean="0">
                <a:solidFill>
                  <a:schemeClr val="tx1"/>
                </a:solidFill>
              </a:rPr>
              <a:t>Se </a:t>
            </a:r>
            <a:r>
              <a:rPr lang="es-ES" b="0" dirty="0">
                <a:solidFill>
                  <a:schemeClr val="tx1"/>
                </a:solidFill>
              </a:rPr>
              <a:t>concluye que, ya ha tenido un mantenimiento la laptop ya que no estaba muy sucia internamente, pero la laptop tenía trabones y lentitud de software en la cual se pudo corregir gracias al mantenimiento correctivo y está en funcionando adecuadamente. </a:t>
            </a:r>
            <a:r>
              <a:rPr lang="es-ES" b="0" dirty="0" smtClean="0">
                <a:solidFill>
                  <a:schemeClr val="tx1"/>
                </a:solidFill>
              </a:rPr>
              <a:t>18</a:t>
            </a:r>
            <a:br>
              <a:rPr lang="es-ES" b="0" dirty="0" smtClean="0">
                <a:solidFill>
                  <a:schemeClr val="tx1"/>
                </a:solidFill>
              </a:rPr>
            </a:br>
            <a:r>
              <a:rPr lang="es-ES" b="0" dirty="0" smtClean="0">
                <a:solidFill>
                  <a:schemeClr val="tx1"/>
                </a:solidFill>
              </a:rPr>
              <a:t> </a:t>
            </a:r>
            <a:r>
              <a:rPr lang="es-ES" b="0" dirty="0">
                <a:solidFill>
                  <a:schemeClr val="tx1"/>
                </a:solidFill>
              </a:rPr>
              <a:t>-En conclusión, podemos decir que para un buen mantenimiento preventivo hay que tener las herramientas adecuadas y tener muy en cuenta los componentes que se puede llegar a perder o quemar por una mala manipulación de ser innecesario. </a:t>
            </a:r>
            <a:r>
              <a:rPr lang="es-ES" b="0" dirty="0" smtClean="0">
                <a:solidFill>
                  <a:schemeClr val="tx1"/>
                </a:solidFill>
              </a:rPr>
              <a:t/>
            </a:r>
            <a:br>
              <a:rPr lang="es-ES" b="0" dirty="0" smtClean="0">
                <a:solidFill>
                  <a:schemeClr val="tx1"/>
                </a:solidFill>
              </a:rPr>
            </a:br>
            <a:r>
              <a:rPr lang="es-ES" b="0" dirty="0" smtClean="0">
                <a:solidFill>
                  <a:schemeClr val="tx1"/>
                </a:solidFill>
              </a:rPr>
              <a:t>-</a:t>
            </a:r>
            <a:r>
              <a:rPr lang="es-ES" b="0" dirty="0">
                <a:solidFill>
                  <a:schemeClr val="tx1"/>
                </a:solidFill>
              </a:rPr>
              <a:t>Finalmente, pudimos evidenciar que el mantenimiento preventivo siempre hay que hacer cada 6 meses ya sea por una revisión de software o hardware para así evitar fallos con el transcurso de la utilización del computador por lo antes mencionado siempre hay que estar muy pendiente por próximos fallos al computador sea de escritorio o portátil.</a:t>
            </a:r>
            <a:endParaRPr b="0" dirty="0">
              <a:solidFill>
                <a:schemeClr val="tx1"/>
              </a:solidFill>
            </a:endParaRPr>
          </a:p>
        </p:txBody>
      </p:sp>
    </p:spTree>
    <p:extLst>
      <p:ext uri="{BB962C8B-B14F-4D97-AF65-F5344CB8AC3E}">
        <p14:creationId xmlns:p14="http://schemas.microsoft.com/office/powerpoint/2010/main" val="241640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2" name="Google Shape;3012;p41"/>
          <p:cNvSpPr/>
          <p:nvPr/>
        </p:nvSpPr>
        <p:spPr>
          <a:xfrm>
            <a:off x="-336331" y="0"/>
            <a:ext cx="10026869" cy="5044965"/>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1"/>
          <p:cNvSpPr txBox="1">
            <a:spLocks noGrp="1"/>
          </p:cNvSpPr>
          <p:nvPr>
            <p:ph type="title" idx="2"/>
          </p:nvPr>
        </p:nvSpPr>
        <p:spPr>
          <a:xfrm>
            <a:off x="433551" y="-189186"/>
            <a:ext cx="8387255" cy="5332687"/>
          </a:xfrm>
          <a:prstGeom prst="rect">
            <a:avLst/>
          </a:prstGeom>
        </p:spPr>
        <p:txBody>
          <a:bodyPr spcFirstLastPara="1" wrap="square" lIns="91425" tIns="91425" rIns="91425" bIns="91425" anchor="ctr" anchorCtr="0">
            <a:noAutofit/>
          </a:bodyPr>
          <a:lstStyle/>
          <a:p>
            <a:pPr lvl="0" algn="l"/>
            <a:r>
              <a:rPr lang="es-419" u="sng" dirty="0" smtClean="0">
                <a:solidFill>
                  <a:schemeClr val="tx1"/>
                </a:solidFill>
              </a:rPr>
              <a:t>Recomendaciones</a:t>
            </a:r>
            <a:br>
              <a:rPr lang="es-419" u="sng" dirty="0" smtClean="0">
                <a:solidFill>
                  <a:schemeClr val="tx1"/>
                </a:solidFill>
              </a:rPr>
            </a:br>
            <a:r>
              <a:rPr lang="es-419" u="sng" dirty="0" smtClean="0">
                <a:solidFill>
                  <a:schemeClr val="tx1"/>
                </a:solidFill>
              </a:rPr>
              <a:t/>
            </a:r>
            <a:br>
              <a:rPr lang="es-419" u="sng" dirty="0" smtClean="0">
                <a:solidFill>
                  <a:schemeClr val="tx1"/>
                </a:solidFill>
              </a:rPr>
            </a:br>
            <a:r>
              <a:rPr lang="es-ES" b="0" dirty="0">
                <a:solidFill>
                  <a:schemeClr val="tx1"/>
                </a:solidFill>
              </a:rPr>
              <a:t>-Se recomienda utilizar la pulsera antiestática para el desmontaje de la laptop para no quemar ningún componente y dañar. -También se recomienda que hay que cambiar la batería ya que la batería esta fallando carga y se descarga inmediatamente por lo que es muy importante el cambio de batería para poder trabajar de forma portátil. </a:t>
            </a:r>
            <a:r>
              <a:rPr lang="es-ES" b="0" dirty="0" smtClean="0">
                <a:solidFill>
                  <a:schemeClr val="tx1"/>
                </a:solidFill>
              </a:rPr>
              <a:t/>
            </a:r>
            <a:br>
              <a:rPr lang="es-ES" b="0" dirty="0" smtClean="0">
                <a:solidFill>
                  <a:schemeClr val="tx1"/>
                </a:solidFill>
              </a:rPr>
            </a:br>
            <a:r>
              <a:rPr lang="es-ES" b="0" dirty="0" smtClean="0">
                <a:solidFill>
                  <a:schemeClr val="tx1"/>
                </a:solidFill>
              </a:rPr>
              <a:t>-</a:t>
            </a:r>
            <a:r>
              <a:rPr lang="es-ES" b="0" dirty="0">
                <a:solidFill>
                  <a:schemeClr val="tx1"/>
                </a:solidFill>
              </a:rPr>
              <a:t>Se recomienda que hay que cambiar el ventilador ya que tiene un disipador pasivo en la cual no se recomienda la utilización de ese disipador ya que puede acortar el límite de vida del procesador y puede llegar a quemar o dañarse. </a:t>
            </a:r>
            <a:r>
              <a:rPr lang="es-ES" b="0" dirty="0" smtClean="0">
                <a:solidFill>
                  <a:schemeClr val="tx1"/>
                </a:solidFill>
              </a:rPr>
              <a:t/>
            </a:r>
            <a:br>
              <a:rPr lang="es-ES" b="0" dirty="0" smtClean="0">
                <a:solidFill>
                  <a:schemeClr val="tx1"/>
                </a:solidFill>
              </a:rPr>
            </a:br>
            <a:r>
              <a:rPr lang="es-ES" b="0" dirty="0" smtClean="0">
                <a:solidFill>
                  <a:schemeClr val="tx1"/>
                </a:solidFill>
              </a:rPr>
              <a:t>-</a:t>
            </a:r>
            <a:r>
              <a:rPr lang="es-ES" b="0" dirty="0">
                <a:solidFill>
                  <a:schemeClr val="tx1"/>
                </a:solidFill>
              </a:rPr>
              <a:t>También es necesario el incremento de una memoria </a:t>
            </a:r>
            <a:r>
              <a:rPr lang="es-ES" b="0" dirty="0" smtClean="0">
                <a:solidFill>
                  <a:schemeClr val="tx1"/>
                </a:solidFill>
              </a:rPr>
              <a:t>RAM a </a:t>
            </a:r>
            <a:r>
              <a:rPr lang="es-ES" b="0" dirty="0">
                <a:solidFill>
                  <a:schemeClr val="tx1"/>
                </a:solidFill>
              </a:rPr>
              <a:t>8GB en DDR4 para poder trabajar con una estabilidad y que nos rinda un mejor desempeño en trabajos que se hace en la vida cotidiana de un universitario.</a:t>
            </a:r>
            <a:endParaRPr b="0" u="sng" dirty="0">
              <a:solidFill>
                <a:schemeClr val="tx1"/>
              </a:solidFill>
            </a:endParaRPr>
          </a:p>
        </p:txBody>
      </p:sp>
    </p:spTree>
    <p:extLst>
      <p:ext uri="{BB962C8B-B14F-4D97-AF65-F5344CB8AC3E}">
        <p14:creationId xmlns:p14="http://schemas.microsoft.com/office/powerpoint/2010/main" val="4038671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0"/>
        <p:cNvGrpSpPr/>
        <p:nvPr/>
      </p:nvGrpSpPr>
      <p:grpSpPr>
        <a:xfrm>
          <a:off x="0" y="0"/>
          <a:ext cx="0" cy="0"/>
          <a:chOff x="0" y="0"/>
          <a:chExt cx="0" cy="0"/>
        </a:xfrm>
      </p:grpSpPr>
      <p:sp>
        <p:nvSpPr>
          <p:cNvPr id="3" name="Estrella de 5 puntas 2"/>
          <p:cNvSpPr/>
          <p:nvPr/>
        </p:nvSpPr>
        <p:spPr>
          <a:xfrm>
            <a:off x="-157655" y="-447349"/>
            <a:ext cx="9301655" cy="539115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012" name="Google Shape;4012;p59"/>
          <p:cNvSpPr/>
          <p:nvPr/>
        </p:nvSpPr>
        <p:spPr>
          <a:xfrm>
            <a:off x="1124608" y="1220419"/>
            <a:ext cx="6947338" cy="2150269"/>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b="1" dirty="0" smtClean="0">
                <a:solidFill>
                  <a:srgbClr val="002060"/>
                </a:solidFill>
                <a:latin typeface="Exo"/>
                <a:ea typeface="Exo"/>
                <a:cs typeface="Exo"/>
                <a:sym typeface="Exo"/>
              </a:rPr>
              <a:t>GRACIAS POR SU ATENCIÓN </a:t>
            </a:r>
            <a:endParaRPr sz="4000" b="1" dirty="0">
              <a:solidFill>
                <a:srgbClr val="002060"/>
              </a:solidFill>
              <a:latin typeface="Exo"/>
              <a:ea typeface="Exo"/>
              <a:cs typeface="Exo"/>
              <a:sym typeface="Exo"/>
            </a:endParaRPr>
          </a:p>
        </p:txBody>
      </p:sp>
      <p:grpSp>
        <p:nvGrpSpPr>
          <p:cNvPr id="4022" name="Google Shape;4022;p59"/>
          <p:cNvGrpSpPr/>
          <p:nvPr/>
        </p:nvGrpSpPr>
        <p:grpSpPr>
          <a:xfrm rot="5400000">
            <a:off x="7120250" y="1615250"/>
            <a:ext cx="98902" cy="553090"/>
            <a:chOff x="4898850" y="4820550"/>
            <a:chExt cx="98902" cy="553090"/>
          </a:xfrm>
        </p:grpSpPr>
        <p:sp>
          <p:nvSpPr>
            <p:cNvPr id="4023" name="Google Shape;4023;p5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59"/>
          <p:cNvGrpSpPr/>
          <p:nvPr/>
        </p:nvGrpSpPr>
        <p:grpSpPr>
          <a:xfrm rot="10800000">
            <a:off x="1525764" y="1480878"/>
            <a:ext cx="883262" cy="242091"/>
            <a:chOff x="2300350" y="2601250"/>
            <a:chExt cx="2275275" cy="623625"/>
          </a:xfrm>
        </p:grpSpPr>
        <p:sp>
          <p:nvSpPr>
            <p:cNvPr id="4029" name="Google Shape;4029;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59"/>
          <p:cNvGrpSpPr/>
          <p:nvPr/>
        </p:nvGrpSpPr>
        <p:grpSpPr>
          <a:xfrm>
            <a:off x="2818167" y="4305992"/>
            <a:ext cx="1105976" cy="133969"/>
            <a:chOff x="8183182" y="663852"/>
            <a:chExt cx="1475028" cy="178673"/>
          </a:xfrm>
        </p:grpSpPr>
        <p:grpSp>
          <p:nvGrpSpPr>
            <p:cNvPr id="4036" name="Google Shape;4036;p59"/>
            <p:cNvGrpSpPr/>
            <p:nvPr/>
          </p:nvGrpSpPr>
          <p:grpSpPr>
            <a:xfrm>
              <a:off x="8183182" y="774425"/>
              <a:ext cx="1178025" cy="68100"/>
              <a:chOff x="2024450" y="204150"/>
              <a:chExt cx="1178025" cy="68100"/>
            </a:xfrm>
          </p:grpSpPr>
          <p:sp>
            <p:nvSpPr>
              <p:cNvPr id="4037" name="Google Shape;4037;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9"/>
            <p:cNvGrpSpPr/>
            <p:nvPr/>
          </p:nvGrpSpPr>
          <p:grpSpPr>
            <a:xfrm>
              <a:off x="8480185" y="663852"/>
              <a:ext cx="1178025" cy="68100"/>
              <a:chOff x="2024450" y="204150"/>
              <a:chExt cx="1178025" cy="68100"/>
            </a:xfrm>
          </p:grpSpPr>
          <p:sp>
            <p:nvSpPr>
              <p:cNvPr id="4048" name="Google Shape;4048;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5955409" y="2480441"/>
            <a:ext cx="3057211" cy="254744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724" name="Google Shape;2724;p34"/>
          <p:cNvSpPr txBox="1">
            <a:spLocks noGrp="1"/>
          </p:cNvSpPr>
          <p:nvPr>
            <p:ph type="title"/>
          </p:nvPr>
        </p:nvSpPr>
        <p:spPr>
          <a:xfrm>
            <a:off x="576465" y="108476"/>
            <a:ext cx="7717800" cy="572700"/>
          </a:xfrm>
          <a:prstGeom prst="rect">
            <a:avLst/>
          </a:prstGeom>
          <a:solidFill>
            <a:schemeClr val="accent6">
              <a:lumMod val="65000"/>
            </a:schemeClr>
          </a:solidFill>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2800" dirty="0" smtClean="0">
                <a:solidFill>
                  <a:schemeClr val="tx1"/>
                </a:solidFill>
              </a:rPr>
              <a:t>INSTRUMENTOS UTILIZADOS </a:t>
            </a:r>
            <a:endParaRPr sz="2800" dirty="0">
              <a:solidFill>
                <a:schemeClr val="tx1"/>
              </a:solidFill>
            </a:endParaRPr>
          </a:p>
        </p:txBody>
      </p:sp>
      <p:sp>
        <p:nvSpPr>
          <p:cNvPr id="2725" name="Google Shape;2725;p34"/>
          <p:cNvSpPr txBox="1">
            <a:spLocks noGrp="1"/>
          </p:cNvSpPr>
          <p:nvPr>
            <p:ph type="body" idx="1"/>
          </p:nvPr>
        </p:nvSpPr>
        <p:spPr>
          <a:xfrm>
            <a:off x="-36787" y="767255"/>
            <a:ext cx="9049407" cy="3541986"/>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spcBef>
                <a:spcPts val="1600"/>
              </a:spcBef>
              <a:buClr>
                <a:schemeClr val="dk1"/>
              </a:buClr>
              <a:buSzPts val="1100"/>
              <a:buNone/>
            </a:pPr>
            <a:r>
              <a:rPr lang="es-ES" sz="1600" b="1" dirty="0">
                <a:solidFill>
                  <a:srgbClr val="00FF00"/>
                </a:solidFill>
              </a:rPr>
              <a:t>• </a:t>
            </a:r>
            <a:r>
              <a:rPr lang="es-ES" sz="1600" b="1" dirty="0" smtClean="0">
                <a:solidFill>
                  <a:srgbClr val="00FF00"/>
                </a:solidFill>
              </a:rPr>
              <a:t>Juego </a:t>
            </a:r>
            <a:r>
              <a:rPr lang="es-ES" sz="1600" b="1" dirty="0">
                <a:solidFill>
                  <a:srgbClr val="00FF00"/>
                </a:solidFill>
              </a:rPr>
              <a:t>de Destornilladores plano y estrella. </a:t>
            </a:r>
            <a:r>
              <a:rPr lang="es-ES" sz="1600" b="1" dirty="0" smtClean="0">
                <a:solidFill>
                  <a:srgbClr val="00FF00"/>
                </a:solidFill>
              </a:rPr>
              <a:t>       • Juego </a:t>
            </a:r>
            <a:r>
              <a:rPr lang="es-ES" sz="1600" b="1" dirty="0">
                <a:solidFill>
                  <a:srgbClr val="00FF00"/>
                </a:solidFill>
              </a:rPr>
              <a:t>de pinzas de precisión de Acero Antiestático</a:t>
            </a:r>
            <a:endParaRPr lang="es-ES" sz="1600" b="1" dirty="0" smtClean="0">
              <a:solidFill>
                <a:srgbClr val="00FF00"/>
              </a:solidFill>
            </a:endParaRPr>
          </a:p>
          <a:p>
            <a:pPr marL="0" indent="0">
              <a:spcBef>
                <a:spcPts val="1600"/>
              </a:spcBef>
              <a:buClr>
                <a:schemeClr val="dk1"/>
              </a:buClr>
              <a:buSzPts val="1100"/>
              <a:buNone/>
            </a:pPr>
            <a:r>
              <a:rPr lang="es-ES" sz="1600" b="1" dirty="0" smtClean="0">
                <a:solidFill>
                  <a:srgbClr val="00FF00"/>
                </a:solidFill>
              </a:rPr>
              <a:t>• </a:t>
            </a:r>
            <a:r>
              <a:rPr lang="es-ES" sz="1600" b="1" dirty="0">
                <a:solidFill>
                  <a:srgbClr val="00FF00"/>
                </a:solidFill>
              </a:rPr>
              <a:t>Brocha </a:t>
            </a:r>
            <a:r>
              <a:rPr lang="es-ES" sz="1600" b="1" dirty="0" smtClean="0">
                <a:solidFill>
                  <a:srgbClr val="00FF00"/>
                </a:solidFill>
              </a:rPr>
              <a:t>                                                                       </a:t>
            </a:r>
            <a:r>
              <a:rPr lang="es-ES" sz="1600" b="1" dirty="0">
                <a:solidFill>
                  <a:srgbClr val="00FF00"/>
                </a:solidFill>
              </a:rPr>
              <a:t>• Internet </a:t>
            </a:r>
            <a:endParaRPr lang="es-ES" sz="1600" b="1" dirty="0" smtClean="0">
              <a:solidFill>
                <a:srgbClr val="00FF00"/>
              </a:solidFill>
            </a:endParaRPr>
          </a:p>
          <a:p>
            <a:pPr marL="0" indent="0">
              <a:spcBef>
                <a:spcPts val="1600"/>
              </a:spcBef>
              <a:buClr>
                <a:schemeClr val="dk1"/>
              </a:buClr>
              <a:buSzPts val="1100"/>
              <a:buNone/>
            </a:pPr>
            <a:r>
              <a:rPr lang="es-ES" sz="1600" b="1" dirty="0" smtClean="0">
                <a:solidFill>
                  <a:srgbClr val="00FF00"/>
                </a:solidFill>
              </a:rPr>
              <a:t>• </a:t>
            </a:r>
            <a:r>
              <a:rPr lang="es-ES" sz="1600" b="1" dirty="0">
                <a:solidFill>
                  <a:srgbClr val="00FF00"/>
                </a:solidFill>
              </a:rPr>
              <a:t>Pulsera </a:t>
            </a:r>
            <a:r>
              <a:rPr lang="es-ES" sz="1600" b="1" dirty="0" smtClean="0">
                <a:solidFill>
                  <a:srgbClr val="00FF00"/>
                </a:solidFill>
              </a:rPr>
              <a:t>Antiestática                                                  </a:t>
            </a:r>
            <a:r>
              <a:rPr lang="es-ES" sz="1600" b="1" dirty="0">
                <a:solidFill>
                  <a:srgbClr val="00FF00"/>
                </a:solidFill>
              </a:rPr>
              <a:t>•  </a:t>
            </a:r>
            <a:r>
              <a:rPr lang="es-ES" sz="1600" b="1" dirty="0" smtClean="0">
                <a:solidFill>
                  <a:srgbClr val="00FF00"/>
                </a:solidFill>
              </a:rPr>
              <a:t>Multímetro</a:t>
            </a:r>
          </a:p>
          <a:p>
            <a:pPr marL="0" indent="0">
              <a:spcBef>
                <a:spcPts val="1600"/>
              </a:spcBef>
              <a:buClr>
                <a:schemeClr val="dk1"/>
              </a:buClr>
              <a:buSzPts val="1100"/>
              <a:buNone/>
            </a:pPr>
            <a:r>
              <a:rPr lang="es-ES" sz="1600" b="1" dirty="0" smtClean="0">
                <a:solidFill>
                  <a:srgbClr val="00FF00"/>
                </a:solidFill>
              </a:rPr>
              <a:t>• </a:t>
            </a:r>
            <a:r>
              <a:rPr lang="es-ES" sz="1600" b="1" dirty="0">
                <a:solidFill>
                  <a:srgbClr val="00FF00"/>
                </a:solidFill>
              </a:rPr>
              <a:t>Cepillo de cerdas Gruesas. </a:t>
            </a:r>
            <a:r>
              <a:rPr lang="es-ES" sz="1600" b="1" dirty="0" smtClean="0">
                <a:solidFill>
                  <a:srgbClr val="00FF00"/>
                </a:solidFill>
              </a:rPr>
              <a:t>                                       • </a:t>
            </a:r>
            <a:r>
              <a:rPr lang="es-ES" sz="1600" b="1" dirty="0">
                <a:solidFill>
                  <a:srgbClr val="00FF00"/>
                </a:solidFill>
              </a:rPr>
              <a:t>Pasta térmica </a:t>
            </a:r>
            <a:endParaRPr lang="es-ES" sz="1600" b="1" dirty="0" smtClean="0">
              <a:solidFill>
                <a:srgbClr val="00FF00"/>
              </a:solidFill>
            </a:endParaRPr>
          </a:p>
          <a:p>
            <a:pPr marL="0" lvl="0" indent="0">
              <a:spcBef>
                <a:spcPts val="1600"/>
              </a:spcBef>
              <a:buClr>
                <a:schemeClr val="dk1"/>
              </a:buClr>
              <a:buSzPts val="1100"/>
              <a:buNone/>
            </a:pPr>
            <a:r>
              <a:rPr lang="es-ES" sz="1600" b="1" dirty="0" smtClean="0">
                <a:solidFill>
                  <a:srgbClr val="00FF00"/>
                </a:solidFill>
              </a:rPr>
              <a:t>• </a:t>
            </a:r>
            <a:r>
              <a:rPr lang="es-ES" sz="1600" b="1" dirty="0">
                <a:solidFill>
                  <a:srgbClr val="00FF00"/>
                </a:solidFill>
              </a:rPr>
              <a:t>Papel Higiénico </a:t>
            </a:r>
            <a:endParaRPr lang="es-ES" sz="1600" b="1" dirty="0" smtClean="0">
              <a:solidFill>
                <a:srgbClr val="00FF00"/>
              </a:solidFill>
            </a:endParaRPr>
          </a:p>
          <a:p>
            <a:pPr marL="0" lvl="0" indent="0">
              <a:spcBef>
                <a:spcPts val="1600"/>
              </a:spcBef>
              <a:buClr>
                <a:schemeClr val="dk1"/>
              </a:buClr>
              <a:buSzPts val="1100"/>
              <a:buNone/>
            </a:pPr>
            <a:r>
              <a:rPr lang="es-ES" sz="1600" b="1" dirty="0" smtClean="0">
                <a:solidFill>
                  <a:srgbClr val="00FF00"/>
                </a:solidFill>
              </a:rPr>
              <a:t>• </a:t>
            </a:r>
            <a:r>
              <a:rPr lang="es-ES" sz="1600" b="1" dirty="0">
                <a:solidFill>
                  <a:srgbClr val="00FF00"/>
                </a:solidFill>
              </a:rPr>
              <a:t>Borrador de queso </a:t>
            </a:r>
            <a:endParaRPr lang="es-ES" sz="1600" b="1" dirty="0" smtClean="0">
              <a:solidFill>
                <a:srgbClr val="00FF00"/>
              </a:solidFill>
            </a:endParaRPr>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578212" y="128170"/>
            <a:ext cx="5359155" cy="572700"/>
          </a:xfrm>
          <a:prstGeom prst="rect">
            <a:avLst/>
          </a:prstGeom>
          <a:solidFill>
            <a:schemeClr val="tx2">
              <a:lumMod val="50000"/>
              <a:lumOff val="50000"/>
            </a:schemeClr>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tx1"/>
                </a:solidFill>
                <a:effectLst>
                  <a:outerShdw blurRad="38100" dist="38100" dir="2700000" algn="tl">
                    <a:srgbClr val="000000">
                      <a:alpha val="43137"/>
                    </a:srgbClr>
                  </a:outerShdw>
                </a:effectLst>
              </a:rPr>
              <a:t>CARACTERÍSTICAS DEL PC</a:t>
            </a:r>
            <a:endParaRPr dirty="0">
              <a:solidFill>
                <a:schemeClr val="tx1"/>
              </a:solidFill>
              <a:effectLst>
                <a:outerShdw blurRad="38100" dist="38100" dir="2700000" algn="tl">
                  <a:srgbClr val="000000">
                    <a:alpha val="43137"/>
                  </a:srgbClr>
                </a:outerShdw>
              </a:effectLst>
            </a:endParaRPr>
          </a:p>
        </p:txBody>
      </p:sp>
      <p:sp>
        <p:nvSpPr>
          <p:cNvPr id="2773" name="Google Shape;2773;p36"/>
          <p:cNvSpPr txBox="1">
            <a:spLocks noGrp="1"/>
          </p:cNvSpPr>
          <p:nvPr>
            <p:ph type="subTitle" idx="1"/>
          </p:nvPr>
        </p:nvSpPr>
        <p:spPr>
          <a:xfrm>
            <a:off x="193849" y="825946"/>
            <a:ext cx="8008638" cy="4229529"/>
          </a:xfrm>
          <a:prstGeom prst="rect">
            <a:avLst/>
          </a:prstGeom>
          <a:solidFill>
            <a:srgbClr val="92D050"/>
          </a:solidFill>
        </p:spPr>
        <p:txBody>
          <a:bodyPr spcFirstLastPara="1" wrap="square" lIns="91425" tIns="91425" rIns="91425" bIns="91425" anchor="ctr" anchorCtr="0">
            <a:noAutofit/>
          </a:bodyPr>
          <a:lstStyle/>
          <a:p>
            <a:pPr marL="0" lvl="0" indent="0"/>
            <a:r>
              <a:rPr lang="es-419" dirty="0">
                <a:solidFill>
                  <a:schemeClr val="tx1"/>
                </a:solidFill>
              </a:rPr>
              <a:t>• </a:t>
            </a:r>
            <a:r>
              <a:rPr lang="es-419" dirty="0" smtClean="0">
                <a:solidFill>
                  <a:schemeClr val="tx1"/>
                </a:solidFill>
              </a:rPr>
              <a:t>Sistema </a:t>
            </a:r>
            <a:r>
              <a:rPr lang="es-419" dirty="0">
                <a:solidFill>
                  <a:schemeClr val="tx1"/>
                </a:solidFill>
              </a:rPr>
              <a:t>operativo Windows 10 Home 64 bits</a:t>
            </a:r>
          </a:p>
          <a:p>
            <a:pPr marL="0" lvl="0" indent="0"/>
            <a:r>
              <a:rPr lang="es-419" dirty="0">
                <a:solidFill>
                  <a:schemeClr val="tx1"/>
                </a:solidFill>
              </a:rPr>
              <a:t>• Idioma Español</a:t>
            </a:r>
          </a:p>
          <a:p>
            <a:pPr marL="0" lvl="0" indent="0"/>
            <a:r>
              <a:rPr lang="es-419" dirty="0">
                <a:solidFill>
                  <a:schemeClr val="tx1"/>
                </a:solidFill>
              </a:rPr>
              <a:t>• Fabricante HP</a:t>
            </a:r>
          </a:p>
          <a:p>
            <a:pPr marL="0" lvl="0" indent="0"/>
            <a:r>
              <a:rPr lang="es-419" dirty="0">
                <a:solidFill>
                  <a:schemeClr val="tx1"/>
                </a:solidFill>
              </a:rPr>
              <a:t>• Modelo de la Laptop: 14-bw012nr</a:t>
            </a:r>
          </a:p>
          <a:p>
            <a:pPr marL="0" lvl="0" indent="0"/>
            <a:r>
              <a:rPr lang="es-419" dirty="0">
                <a:solidFill>
                  <a:schemeClr val="tx1"/>
                </a:solidFill>
              </a:rPr>
              <a:t>• Procesador AMD Dual-Core E2-9000e </a:t>
            </a:r>
            <a:r>
              <a:rPr lang="es-419" dirty="0" smtClean="0">
                <a:solidFill>
                  <a:schemeClr val="tx1"/>
                </a:solidFill>
              </a:rPr>
              <a:t>1,5GHz</a:t>
            </a:r>
            <a:endParaRPr lang="es-419" dirty="0">
              <a:solidFill>
                <a:schemeClr val="tx1"/>
              </a:solidFill>
            </a:endParaRPr>
          </a:p>
          <a:p>
            <a:pPr marL="0" lvl="0" indent="0"/>
            <a:r>
              <a:rPr lang="es-419" dirty="0">
                <a:solidFill>
                  <a:schemeClr val="tx1"/>
                </a:solidFill>
              </a:rPr>
              <a:t>• Numero de Núcleos de Procesador: 2</a:t>
            </a:r>
          </a:p>
          <a:p>
            <a:pPr marL="0" lvl="0" indent="0"/>
            <a:r>
              <a:rPr lang="es-419" dirty="0">
                <a:solidFill>
                  <a:schemeClr val="tx1"/>
                </a:solidFill>
              </a:rPr>
              <a:t>• Frecuencia del procesador turbo 2GHz</a:t>
            </a:r>
          </a:p>
          <a:p>
            <a:pPr marL="0" lvl="0" indent="0"/>
            <a:r>
              <a:rPr lang="es-419" dirty="0">
                <a:solidFill>
                  <a:schemeClr val="tx1"/>
                </a:solidFill>
              </a:rPr>
              <a:t>• Caché del Procesador 1MB</a:t>
            </a:r>
          </a:p>
          <a:p>
            <a:pPr marL="0" lvl="0" indent="0"/>
            <a:r>
              <a:rPr lang="es-419" dirty="0">
                <a:solidFill>
                  <a:schemeClr val="tx1"/>
                </a:solidFill>
              </a:rPr>
              <a:t>• Resolución de la Pantalla: 14” 1366x768 SVA</a:t>
            </a:r>
          </a:p>
          <a:p>
            <a:pPr marL="0" lvl="0" indent="0"/>
            <a:r>
              <a:rPr lang="es-419" dirty="0">
                <a:solidFill>
                  <a:schemeClr val="tx1"/>
                </a:solidFill>
              </a:rPr>
              <a:t>• </a:t>
            </a:r>
            <a:r>
              <a:rPr lang="es-419" b="1" dirty="0">
                <a:solidFill>
                  <a:schemeClr val="tx1"/>
                </a:solidFill>
              </a:rPr>
              <a:t>Memoria </a:t>
            </a:r>
            <a:r>
              <a:rPr lang="es-419" b="1" dirty="0" err="1">
                <a:solidFill>
                  <a:schemeClr val="tx1"/>
                </a:solidFill>
              </a:rPr>
              <a:t>Ram</a:t>
            </a:r>
            <a:r>
              <a:rPr lang="es-419" b="1" dirty="0">
                <a:solidFill>
                  <a:schemeClr val="tx1"/>
                </a:solidFill>
              </a:rPr>
              <a:t>: </a:t>
            </a:r>
            <a:r>
              <a:rPr lang="es-419" dirty="0">
                <a:solidFill>
                  <a:schemeClr val="tx1"/>
                </a:solidFill>
              </a:rPr>
              <a:t>4GB DDR4-SDRAM</a:t>
            </a:r>
          </a:p>
          <a:p>
            <a:pPr marL="0" lvl="0" indent="0"/>
            <a:r>
              <a:rPr lang="es-419" dirty="0">
                <a:solidFill>
                  <a:schemeClr val="tx1"/>
                </a:solidFill>
              </a:rPr>
              <a:t>• Velocidad de memoria </a:t>
            </a:r>
            <a:r>
              <a:rPr lang="es-419" dirty="0" err="1">
                <a:solidFill>
                  <a:schemeClr val="tx1"/>
                </a:solidFill>
              </a:rPr>
              <a:t>ram</a:t>
            </a:r>
            <a:r>
              <a:rPr lang="es-419" dirty="0">
                <a:solidFill>
                  <a:schemeClr val="tx1"/>
                </a:solidFill>
              </a:rPr>
              <a:t> del Reloj 2133MHz</a:t>
            </a:r>
          </a:p>
          <a:p>
            <a:pPr marL="0" lvl="0" indent="0"/>
            <a:r>
              <a:rPr lang="es-419" dirty="0">
                <a:solidFill>
                  <a:schemeClr val="tx1"/>
                </a:solidFill>
              </a:rPr>
              <a:t>• Ranuras de Memoria RAM 1 slot</a:t>
            </a:r>
          </a:p>
          <a:p>
            <a:pPr marL="0" lvl="0" indent="0"/>
            <a:r>
              <a:rPr lang="es-419" dirty="0">
                <a:solidFill>
                  <a:schemeClr val="tx1"/>
                </a:solidFill>
              </a:rPr>
              <a:t>• Tarjeta Gráfica AMD </a:t>
            </a:r>
            <a:r>
              <a:rPr lang="es-419" dirty="0" err="1">
                <a:solidFill>
                  <a:schemeClr val="tx1"/>
                </a:solidFill>
              </a:rPr>
              <a:t>Radeon</a:t>
            </a:r>
            <a:r>
              <a:rPr lang="es-419" dirty="0">
                <a:solidFill>
                  <a:schemeClr val="tx1"/>
                </a:solidFill>
              </a:rPr>
              <a:t> R2</a:t>
            </a:r>
          </a:p>
          <a:p>
            <a:pPr marL="0" lvl="0" indent="0"/>
            <a:r>
              <a:rPr lang="es-419" dirty="0">
                <a:solidFill>
                  <a:schemeClr val="tx1"/>
                </a:solidFill>
              </a:rPr>
              <a:t>• </a:t>
            </a:r>
            <a:r>
              <a:rPr lang="es-419" b="1" dirty="0">
                <a:solidFill>
                  <a:schemeClr val="tx1"/>
                </a:solidFill>
              </a:rPr>
              <a:t>Diseño: </a:t>
            </a:r>
            <a:r>
              <a:rPr lang="es-419" dirty="0">
                <a:solidFill>
                  <a:schemeClr val="tx1"/>
                </a:solidFill>
              </a:rPr>
              <a:t>Color Negro</a:t>
            </a:r>
          </a:p>
          <a:p>
            <a:pPr marL="0" lvl="0" indent="0"/>
            <a:r>
              <a:rPr lang="es-419" dirty="0">
                <a:solidFill>
                  <a:schemeClr val="tx1"/>
                </a:solidFill>
              </a:rPr>
              <a:t>• </a:t>
            </a:r>
            <a:r>
              <a:rPr lang="es-419" b="1" dirty="0">
                <a:solidFill>
                  <a:schemeClr val="tx1"/>
                </a:solidFill>
              </a:rPr>
              <a:t>Tipo del Producto: </a:t>
            </a:r>
            <a:r>
              <a:rPr lang="es-419" dirty="0">
                <a:solidFill>
                  <a:schemeClr val="tx1"/>
                </a:solidFill>
              </a:rPr>
              <a:t>Portátil</a:t>
            </a:r>
          </a:p>
          <a:p>
            <a:pPr marL="0" lvl="0" indent="0"/>
            <a:r>
              <a:rPr lang="es-419" dirty="0">
                <a:solidFill>
                  <a:schemeClr val="tx1"/>
                </a:solidFill>
              </a:rPr>
              <a:t>• </a:t>
            </a:r>
            <a:r>
              <a:rPr lang="es-419" b="1" dirty="0">
                <a:solidFill>
                  <a:schemeClr val="tx1"/>
                </a:solidFill>
              </a:rPr>
              <a:t>Puertos e Interfaces: </a:t>
            </a:r>
            <a:r>
              <a:rPr lang="es-419" dirty="0">
                <a:solidFill>
                  <a:schemeClr val="tx1"/>
                </a:solidFill>
              </a:rPr>
              <a:t>USB 2.0 (1), USB 3.0 (2), HDMI (1), Ethernet </a:t>
            </a:r>
            <a:r>
              <a:rPr lang="es-419" dirty="0" smtClean="0">
                <a:solidFill>
                  <a:schemeClr val="tx1"/>
                </a:solidFill>
              </a:rPr>
              <a:t>RJ45 </a:t>
            </a:r>
            <a:r>
              <a:rPr lang="es-419" dirty="0">
                <a:solidFill>
                  <a:schemeClr val="tx1"/>
                </a:solidFill>
              </a:rPr>
              <a:t>(1), VGA </a:t>
            </a:r>
          </a:p>
          <a:p>
            <a:pPr marL="0" lvl="0" indent="0"/>
            <a:r>
              <a:rPr lang="es-419" dirty="0">
                <a:solidFill>
                  <a:schemeClr val="tx1"/>
                </a:solidFill>
              </a:rPr>
              <a:t>(1) y entrada de audio y micrófono (1).</a:t>
            </a:r>
          </a:p>
          <a:p>
            <a:pPr marL="0" lvl="0" indent="0"/>
            <a:r>
              <a:rPr lang="es-419" dirty="0">
                <a:solidFill>
                  <a:schemeClr val="tx1"/>
                </a:solidFill>
              </a:rPr>
              <a:t>• </a:t>
            </a:r>
            <a:r>
              <a:rPr lang="es-419" b="1" dirty="0">
                <a:solidFill>
                  <a:schemeClr val="tx1"/>
                </a:solidFill>
              </a:rPr>
              <a:t>Batería: </a:t>
            </a:r>
            <a:r>
              <a:rPr lang="es-419" dirty="0">
                <a:solidFill>
                  <a:schemeClr val="tx1"/>
                </a:solidFill>
              </a:rPr>
              <a:t>31Wh con 3 celdas con una autonomía de 6,25 H de Litio</a:t>
            </a:r>
            <a:endParaRPr dirty="0">
              <a:solidFill>
                <a:schemeClr val="tx1"/>
              </a:solidFill>
            </a:endParaRPr>
          </a:p>
        </p:txBody>
      </p:sp>
      <p:grpSp>
        <p:nvGrpSpPr>
          <p:cNvPr id="2777" name="Google Shape;2777;p36"/>
          <p:cNvGrpSpPr/>
          <p:nvPr/>
        </p:nvGrpSpPr>
        <p:grpSpPr>
          <a:xfrm rot="10800000">
            <a:off x="7471439" y="3616978"/>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2345200" y="704475"/>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2596239" y="3820728"/>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198168" y="2958359"/>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p:cNvPicPr>
            <a:picLocks noChangeAspect="1"/>
          </p:cNvPicPr>
          <p:nvPr/>
        </p:nvPicPr>
        <p:blipFill>
          <a:blip r:embed="rId3"/>
          <a:stretch>
            <a:fillRect/>
          </a:stretch>
        </p:blipFill>
        <p:spPr>
          <a:xfrm>
            <a:off x="5186144" y="931569"/>
            <a:ext cx="2841781" cy="288798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8"/>
          <p:cNvSpPr/>
          <p:nvPr/>
        </p:nvSpPr>
        <p:spPr>
          <a:xfrm>
            <a:off x="1257407" y="979791"/>
            <a:ext cx="6787136" cy="902341"/>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8"/>
          <p:cNvSpPr txBox="1">
            <a:spLocks noGrp="1"/>
          </p:cNvSpPr>
          <p:nvPr>
            <p:ph type="title"/>
          </p:nvPr>
        </p:nvSpPr>
        <p:spPr>
          <a:xfrm>
            <a:off x="560699" y="1064263"/>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rPr>
              <a:t>PROCEDIMIENTO </a:t>
            </a:r>
            <a:endParaRPr dirty="0">
              <a:solidFill>
                <a:schemeClr val="tx1"/>
              </a:solidFill>
            </a:endParaRPr>
          </a:p>
        </p:txBody>
      </p:sp>
      <p:grpSp>
        <p:nvGrpSpPr>
          <p:cNvPr id="2886" name="Google Shape;2886;p38"/>
          <p:cNvGrpSpPr/>
          <p:nvPr/>
        </p:nvGrpSpPr>
        <p:grpSpPr>
          <a:xfrm rot="-5400000">
            <a:off x="2746096" y="55862"/>
            <a:ext cx="1823016"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1639375" y="1028400"/>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8"/>
          <p:cNvGrpSpPr/>
          <p:nvPr/>
        </p:nvGrpSpPr>
        <p:grpSpPr>
          <a:xfrm>
            <a:off x="5495767" y="691791"/>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p:cNvPicPr>
            <a:picLocks noChangeAspect="1"/>
          </p:cNvPicPr>
          <p:nvPr/>
        </p:nvPicPr>
        <p:blipFill>
          <a:blip r:embed="rId3"/>
          <a:stretch>
            <a:fillRect/>
          </a:stretch>
        </p:blipFill>
        <p:spPr>
          <a:xfrm>
            <a:off x="3263966" y="2108618"/>
            <a:ext cx="2774017" cy="261272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1356526" y="436901"/>
            <a:ext cx="3141764" cy="572700"/>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rPr>
              <a:t>PASO </a:t>
            </a:r>
            <a:endParaRPr dirty="0">
              <a:solidFill>
                <a:schemeClr val="tx1"/>
              </a:solidFill>
            </a:endParaRPr>
          </a:p>
        </p:txBody>
      </p:sp>
      <p:sp>
        <p:nvSpPr>
          <p:cNvPr id="2825" name="Google Shape;2825;p37"/>
          <p:cNvSpPr txBox="1">
            <a:spLocks noGrp="1"/>
          </p:cNvSpPr>
          <p:nvPr>
            <p:ph type="subTitle" idx="1"/>
          </p:nvPr>
        </p:nvSpPr>
        <p:spPr>
          <a:xfrm>
            <a:off x="143318" y="1309028"/>
            <a:ext cx="5649244" cy="888788"/>
          </a:xfrm>
          <a:prstGeom prst="rect">
            <a:avLst/>
          </a:prstGeom>
          <a:solidFill>
            <a:srgbClr val="92D050"/>
          </a:solidFill>
        </p:spPr>
        <p:txBody>
          <a:bodyPr spcFirstLastPara="1" wrap="square" lIns="91425" tIns="91425" rIns="91425" bIns="91425" anchor="t" anchorCtr="0">
            <a:noAutofit/>
          </a:bodyPr>
          <a:lstStyle/>
          <a:p>
            <a:pPr marL="0" lvl="0" indent="0" algn="l"/>
            <a:r>
              <a:rPr lang="es-ES" sz="2000" dirty="0" smtClean="0">
                <a:solidFill>
                  <a:schemeClr val="tx1"/>
                </a:solidFill>
              </a:rPr>
              <a:t>Empezaremos quitar </a:t>
            </a:r>
            <a:r>
              <a:rPr lang="es-ES" sz="2000" dirty="0">
                <a:solidFill>
                  <a:schemeClr val="tx1"/>
                </a:solidFill>
              </a:rPr>
              <a:t>los respectivos </a:t>
            </a:r>
          </a:p>
          <a:p>
            <a:pPr marL="0" lvl="0" indent="0" algn="l"/>
            <a:r>
              <a:rPr lang="es-ES" sz="2000" dirty="0">
                <a:solidFill>
                  <a:schemeClr val="tx1"/>
                </a:solidFill>
              </a:rPr>
              <a:t>tornillos que lleva la laptop en la parta inferior.</a:t>
            </a:r>
            <a:endParaRPr sz="2000" dirty="0">
              <a:solidFill>
                <a:schemeClr val="tx1"/>
              </a:solidFill>
            </a:endParaRPr>
          </a:p>
        </p:txBody>
      </p:sp>
      <p:grpSp>
        <p:nvGrpSpPr>
          <p:cNvPr id="2826" name="Google Shape;2826;p37"/>
          <p:cNvGrpSpPr/>
          <p:nvPr/>
        </p:nvGrpSpPr>
        <p:grpSpPr>
          <a:xfrm flipH="1">
            <a:off x="4130364" y="3694591"/>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n 1"/>
          <p:cNvPicPr>
            <a:picLocks noChangeAspect="1"/>
          </p:cNvPicPr>
          <p:nvPr/>
        </p:nvPicPr>
        <p:blipFill>
          <a:blip r:embed="rId3"/>
          <a:stretch>
            <a:fillRect/>
          </a:stretch>
        </p:blipFill>
        <p:spPr>
          <a:xfrm>
            <a:off x="5880746" y="983809"/>
            <a:ext cx="3068401" cy="24707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agen 2"/>
          <p:cNvPicPr>
            <a:picLocks noChangeAspect="1"/>
          </p:cNvPicPr>
          <p:nvPr/>
        </p:nvPicPr>
        <p:blipFill>
          <a:blip r:embed="rId4"/>
          <a:stretch>
            <a:fillRect/>
          </a:stretch>
        </p:blipFill>
        <p:spPr>
          <a:xfrm>
            <a:off x="1460986" y="2523036"/>
            <a:ext cx="3399816" cy="2225201"/>
          </a:xfrm>
          <a:prstGeom prst="ellipse">
            <a:avLst/>
          </a:prstGeom>
          <a:ln>
            <a:noFill/>
          </a:ln>
          <a:effectLst>
            <a:softEdge rad="112500"/>
          </a:effectLst>
        </p:spPr>
      </p:pic>
      <p:sp>
        <p:nvSpPr>
          <p:cNvPr id="4" name="Elipse 3"/>
          <p:cNvSpPr/>
          <p:nvPr/>
        </p:nvSpPr>
        <p:spPr>
          <a:xfrm>
            <a:off x="1016522" y="196169"/>
            <a:ext cx="1166742" cy="102435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400" dirty="0" smtClean="0">
                <a:latin typeface="Arial Black" panose="020B0A04020102020204" pitchFamily="34" charset="0"/>
              </a:rPr>
              <a:t>1</a:t>
            </a:r>
            <a:endParaRPr lang="es-419" sz="4400" dirty="0">
              <a:latin typeface="Arial Black" panose="020B0A040201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881488" y="1292144"/>
            <a:ext cx="5428800" cy="1282168"/>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Procedemos a retirar  </a:t>
            </a:r>
            <a:r>
              <a:rPr lang="es-ES" b="0" dirty="0">
                <a:solidFill>
                  <a:schemeClr val="tx1"/>
                </a:solidFill>
              </a:rPr>
              <a:t>la carcaza para poder visualizar los componentes que lleva la portátil con ayuda </a:t>
            </a:r>
            <a:r>
              <a:rPr lang="es-ES" b="0" dirty="0" smtClean="0">
                <a:solidFill>
                  <a:schemeClr val="tx1"/>
                </a:solidFill>
              </a:rPr>
              <a:t>del juego </a:t>
            </a:r>
            <a:r>
              <a:rPr lang="es-ES" b="0" dirty="0">
                <a:solidFill>
                  <a:schemeClr val="tx1"/>
                </a:solidFill>
              </a:rPr>
              <a:t>de pinzas </a:t>
            </a:r>
            <a:r>
              <a:rPr lang="es-ES" b="0" dirty="0" smtClean="0">
                <a:solidFill>
                  <a:schemeClr val="tx1"/>
                </a:solidFill>
              </a:rPr>
              <a:t>desmontamos de </a:t>
            </a:r>
            <a:r>
              <a:rPr lang="es-ES" b="0" dirty="0">
                <a:solidFill>
                  <a:schemeClr val="tx1"/>
                </a:solidFill>
              </a:rPr>
              <a:t>la laptop. </a:t>
            </a:r>
            <a:endParaRPr b="0" dirty="0">
              <a:solidFill>
                <a:schemeClr val="tx1"/>
              </a:solidFill>
            </a:endParaRPr>
          </a:p>
        </p:txBody>
      </p:sp>
      <p:sp>
        <p:nvSpPr>
          <p:cNvPr id="3108" name="Google Shape;3108;p43"/>
          <p:cNvSpPr txBox="1">
            <a:spLocks noGrp="1"/>
          </p:cNvSpPr>
          <p:nvPr>
            <p:ph type="subTitle" idx="1"/>
          </p:nvPr>
        </p:nvSpPr>
        <p:spPr>
          <a:xfrm>
            <a:off x="1313714" y="291703"/>
            <a:ext cx="2701999" cy="6739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 PASO </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Elipse 50"/>
          <p:cNvSpPr/>
          <p:nvPr/>
        </p:nvSpPr>
        <p:spPr>
          <a:xfrm>
            <a:off x="899786" y="116508"/>
            <a:ext cx="1166742" cy="102435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400" dirty="0">
                <a:latin typeface="Arial Black" panose="020B0A04020102020204" pitchFamily="34" charset="0"/>
              </a:rPr>
              <a:t>2</a:t>
            </a:r>
          </a:p>
        </p:txBody>
      </p:sp>
      <p:pic>
        <p:nvPicPr>
          <p:cNvPr id="3" name="Imagen 2"/>
          <p:cNvPicPr>
            <a:picLocks noChangeAspect="1"/>
          </p:cNvPicPr>
          <p:nvPr/>
        </p:nvPicPr>
        <p:blipFill>
          <a:blip r:embed="rId3"/>
          <a:stretch>
            <a:fillRect/>
          </a:stretch>
        </p:blipFill>
        <p:spPr>
          <a:xfrm>
            <a:off x="2854872" y="2930917"/>
            <a:ext cx="3852052" cy="1881026"/>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1283389" y="1351345"/>
            <a:ext cx="5428800" cy="1282168"/>
          </a:xfrm>
          <a:prstGeom prst="rect">
            <a:avLst/>
          </a:prstGeom>
          <a:solidFill>
            <a:srgbClr val="92D050"/>
          </a:solidFill>
        </p:spPr>
        <p:txBody>
          <a:bodyPr spcFirstLastPara="1" wrap="square" lIns="91425" tIns="91425" rIns="91425" bIns="91425" anchor="ctr" anchorCtr="0">
            <a:noAutofit/>
          </a:bodyPr>
          <a:lstStyle/>
          <a:p>
            <a:pPr lvl="0" algn="l"/>
            <a:r>
              <a:rPr lang="es-ES" b="0" dirty="0" smtClean="0">
                <a:solidFill>
                  <a:schemeClr val="tx1"/>
                </a:solidFill>
              </a:rPr>
              <a:t>Analizaremos donde </a:t>
            </a:r>
            <a:r>
              <a:rPr lang="es-ES" b="0" dirty="0">
                <a:solidFill>
                  <a:schemeClr val="tx1"/>
                </a:solidFill>
              </a:rPr>
              <a:t>están ubicados cada componente para su respectico </a:t>
            </a:r>
            <a:r>
              <a:rPr lang="es-ES" b="0" dirty="0" smtClean="0">
                <a:solidFill>
                  <a:schemeClr val="tx1"/>
                </a:solidFill>
              </a:rPr>
              <a:t>desmonte </a:t>
            </a:r>
            <a:r>
              <a:rPr lang="es-ES" b="0" dirty="0">
                <a:solidFill>
                  <a:schemeClr val="tx1"/>
                </a:solidFill>
              </a:rPr>
              <a:t>que se va a </a:t>
            </a:r>
            <a:r>
              <a:rPr lang="es-ES" b="0" dirty="0" smtClean="0">
                <a:solidFill>
                  <a:schemeClr val="tx1"/>
                </a:solidFill>
              </a:rPr>
              <a:t>realizar.</a:t>
            </a:r>
            <a:endParaRPr b="0" dirty="0">
              <a:solidFill>
                <a:schemeClr val="tx1"/>
              </a:solidFill>
            </a:endParaRPr>
          </a:p>
        </p:txBody>
      </p:sp>
      <p:sp>
        <p:nvSpPr>
          <p:cNvPr id="3108" name="Google Shape;3108;p43"/>
          <p:cNvSpPr txBox="1">
            <a:spLocks noGrp="1"/>
          </p:cNvSpPr>
          <p:nvPr>
            <p:ph type="subTitle" idx="1"/>
          </p:nvPr>
        </p:nvSpPr>
        <p:spPr>
          <a:xfrm>
            <a:off x="1455465" y="326993"/>
            <a:ext cx="2716014" cy="673962"/>
          </a:xfrm>
          <a:prstGeom prst="rect">
            <a:avLst/>
          </a:prstGeom>
          <a:solidFill>
            <a:schemeClr val="accent6">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dirty="0" smtClean="0">
                <a:solidFill>
                  <a:schemeClr val="tx1"/>
                </a:solidFill>
                <a:latin typeface="Arial Black" panose="020B0A04020102020204" pitchFamily="34" charset="0"/>
              </a:rPr>
              <a:t> PASO </a:t>
            </a:r>
            <a:endParaRPr dirty="0">
              <a:solidFill>
                <a:schemeClr val="tx1"/>
              </a:solidFill>
              <a:latin typeface="Arial Black" panose="020B0A04020102020204" pitchFamily="34" charset="0"/>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Elipse 50"/>
          <p:cNvSpPr/>
          <p:nvPr/>
        </p:nvSpPr>
        <p:spPr>
          <a:xfrm>
            <a:off x="700018" y="151798"/>
            <a:ext cx="1166742" cy="102435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4400" dirty="0" smtClean="0">
                <a:latin typeface="Arial Black" panose="020B0A04020102020204" pitchFamily="34" charset="0"/>
              </a:rPr>
              <a:t>3</a:t>
            </a:r>
            <a:endParaRPr lang="es-419" sz="4400" dirty="0">
              <a:latin typeface="Arial Black" panose="020B0A04020102020204" pitchFamily="34" charset="0"/>
            </a:endParaRPr>
          </a:p>
        </p:txBody>
      </p:sp>
      <p:pic>
        <p:nvPicPr>
          <p:cNvPr id="2" name="Imagen 1"/>
          <p:cNvPicPr>
            <a:picLocks noChangeAspect="1"/>
          </p:cNvPicPr>
          <p:nvPr/>
        </p:nvPicPr>
        <p:blipFill>
          <a:blip r:embed="rId3"/>
          <a:stretch>
            <a:fillRect/>
          </a:stretch>
        </p:blipFill>
        <p:spPr>
          <a:xfrm>
            <a:off x="4935475" y="2728984"/>
            <a:ext cx="3696216" cy="19719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778145316"/>
      </p:ext>
    </p:extLst>
  </p:cSld>
  <p:clrMapOvr>
    <a:masterClrMapping/>
  </p:clrMapOvr>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464115"/>
      </a:lt2>
      <a:accent1>
        <a:srgbClr val="D7C23A"/>
      </a:accent1>
      <a:accent2>
        <a:srgbClr val="FFD68F"/>
      </a:accent2>
      <a:accent3>
        <a:srgbClr val="FFBB95"/>
      </a:accent3>
      <a:accent4>
        <a:srgbClr val="756D1D"/>
      </a:accent4>
      <a:accent5>
        <a:srgbClr val="FFFFFF"/>
      </a:accent5>
      <a:accent6>
        <a:srgbClr val="FFFFFF"/>
      </a:accent6>
      <a:hlink>
        <a:srgbClr val="FFD68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1165</Words>
  <Application>Microsoft Office PowerPoint</Application>
  <PresentationFormat>Presentación en pantalla (16:9)</PresentationFormat>
  <Paragraphs>135</Paragraphs>
  <Slides>35</Slides>
  <Notes>34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35</vt:i4>
      </vt:variant>
    </vt:vector>
  </HeadingPairs>
  <TitlesOfParts>
    <vt:vector size="41" baseType="lpstr">
      <vt:lpstr>Arial</vt:lpstr>
      <vt:lpstr>PT Sans</vt:lpstr>
      <vt:lpstr>Exo</vt:lpstr>
      <vt:lpstr>Arial Black</vt:lpstr>
      <vt:lpstr>Roboto Condensed Light</vt:lpstr>
      <vt:lpstr>Data Center Business Plan by Slidesgo</vt:lpstr>
      <vt:lpstr>UNIVERSIDAD DE LAS FUERZAS  ARMADAS ESPE </vt:lpstr>
      <vt:lpstr>INTEGRANTES </vt:lpstr>
      <vt:lpstr>OBJETIVOS </vt:lpstr>
      <vt:lpstr>INSTRUMENTOS UTILIZADOS </vt:lpstr>
      <vt:lpstr>CARACTERÍSTICAS DEL PC</vt:lpstr>
      <vt:lpstr>PROCEDIMIENTO </vt:lpstr>
      <vt:lpstr>PASO </vt:lpstr>
      <vt:lpstr>Procedemos a retirar  la carcaza para poder visualizar los componentes que lleva la portátil con ayuda del juego de pinzas desmontamos de la laptop. </vt:lpstr>
      <vt:lpstr>Analizaremos donde están ubicados cada componente para su respectico desmonte que se va a realizar.</vt:lpstr>
      <vt:lpstr>Extracción del ventilador  </vt:lpstr>
      <vt:lpstr>Comenzamos a sacar los conectores que alimentan a la Motherboard de la portátil como también el conector de la pantalla. </vt:lpstr>
      <vt:lpstr>Procedemos a sacar los Flex que es del touchpad para poder manipular la motherboard. </vt:lpstr>
      <vt:lpstr>Desmontar los parlantes o altavoces de la laptop </vt:lpstr>
      <vt:lpstr>Comenzamos a quitar los tornillos para poder desmontar la placa y limpiar de manera cuidadoso.</vt:lpstr>
      <vt:lpstr>-Le damos su respectivo mantenimiento a la motherboard.</vt:lpstr>
      <vt:lpstr>Lectura del voltaje de la pila de la BIOS.</vt:lpstr>
      <vt:lpstr>Una vez echo el mantenimiento respectivo de cada componente de la laptop comenzaremos  a montar todas las partes.</vt:lpstr>
      <vt:lpstr>Limpieza del módulo de la memoria RAM con un borrador los pines dorados sin tocarlos ya que podríamos dañarlo.  </vt:lpstr>
      <vt:lpstr>Limpieza de la pasta térmica anterior puesta en el procesador para luego colocar una nueva pasta para que pueda disipar o transferir el calor y lo disipe.</vt:lpstr>
      <vt:lpstr>Colocamos pasta térmica</vt:lpstr>
      <vt:lpstr>Procedemos a conectar la fuente de carga.</vt:lpstr>
      <vt:lpstr>Conexión del flex de encendido y apagado.  </vt:lpstr>
      <vt:lpstr>Colocamos el tornillo del módulo de la USB</vt:lpstr>
      <vt:lpstr> Limpieza y conexión de las bocinas o altavoces de la laptop</vt:lpstr>
      <vt:lpstr>Colocamos el disipador pasivo de calor y lo atornillamos.</vt:lpstr>
      <vt:lpstr>Colocamos la tarjeta de WIFI y le ponemos su respectivo tornillo. </vt:lpstr>
      <vt:lpstr>Colocamos el disco duro en este caso es un SSD para un buen rendimiento de la portátil</vt:lpstr>
      <vt:lpstr>Colocamos la tarjeta de WIFI y le ponemos su respectivo tornillo. </vt:lpstr>
      <vt:lpstr>verificamos que estese conectado todos los componentes sea flex disco duro memoria ram y otros periféricos.</vt:lpstr>
      <vt:lpstr>Prendemos la PC y nos muestra un mensaje que la CMOS a sido restablecido ya que anteriormente le quitamos la pila por ende nos muestra este mensaje.</vt:lpstr>
      <vt:lpstr>COMPROBAMOS QUE LA LAPTOP FUNCIONE CORRECTAMTE, después del mantenimiento preventivo.</vt:lpstr>
      <vt:lpstr>Presentación de PowerPoint</vt:lpstr>
      <vt:lpstr>     Conclusiones   -Se concluye que, ya ha tenido un mantenimiento la laptop ya que no estaba muy sucia internamente, pero la laptop tenía trabones y lentitud de software en la cual se pudo corregir gracias al mantenimiento correctivo y está en funcionando adecuadamente. 18  -En conclusión, podemos decir que para un buen mantenimiento preventivo hay que tener las herramientas adecuadas y tener muy en cuenta los componentes que se puede llegar a perder o quemar por una mala manipulación de ser innecesario.  -Finalmente, pudimos evidenciar que el mantenimiento preventivo siempre hay que hacer cada 6 meses ya sea por una revisión de software o hardware para así evitar fallos con el transcurso de la utilización del computador por lo antes mencionado siempre hay que estar muy pendiente por próximos fallos al computador sea de escritorio o portátil.</vt:lpstr>
      <vt:lpstr>Recomendaciones  -Se recomienda utilizar la pulsera antiestática para el desmontaje de la laptop para no quemar ningún componente y dañar. -También se recomienda que hay que cambiar la batería ya que la batería esta fallando carga y se descarga inmediatamente por lo que es muy importante el cambio de batería para poder trabajar de forma portátil.  -Se recomienda que hay que cambiar el ventilador ya que tiene un disipador pasivo en la cual no se recomienda la utilización de ese disipador ya que puede acortar el límite de vida del procesador y puede llegar a quemar o dañarse.  -También es necesario el incremento de una memoria RAM a 8GB en DDR4 para poder trabajar con una estabilidad y que nos rinda un mejor desempeño en trabajos que se hace en la vida cotidiana de un universitario.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DE LAS FUERZAS  ARMADAS ESPE</dc:title>
  <dc:creator>User</dc:creator>
  <cp:lastModifiedBy>User</cp:lastModifiedBy>
  <cp:revision>26</cp:revision>
  <dcterms:modified xsi:type="dcterms:W3CDTF">2022-06-09T15:29:05Z</dcterms:modified>
</cp:coreProperties>
</file>